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7"/>
  </p:notesMasterIdLst>
  <p:sldIdLst>
    <p:sldId id="276" r:id="rId6"/>
    <p:sldId id="277" r:id="rId7"/>
    <p:sldId id="258" r:id="rId8"/>
    <p:sldId id="266" r:id="rId9"/>
    <p:sldId id="259" r:id="rId10"/>
    <p:sldId id="260" r:id="rId11"/>
    <p:sldId id="275" r:id="rId12"/>
    <p:sldId id="267" r:id="rId13"/>
    <p:sldId id="280" r:id="rId14"/>
    <p:sldId id="283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7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C26A7-2B0B-4990-9FB1-E682B66A54E8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5D7A1-1BBE-4B46-8A23-BACD69C654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587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5D7A1-1BBE-4B46-8A23-BACD69C6545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57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are SEND students who are not high level needs, do not require intervention or additional support. (SEND-</a:t>
            </a:r>
            <a:r>
              <a:rPr lang="en-GB" baseline="0" dirty="0"/>
              <a:t> K) This is where we need to invest our time and make change if we are going to move our judgement from RI. </a:t>
            </a:r>
          </a:p>
          <a:p>
            <a:r>
              <a:rPr lang="en-GB" dirty="0"/>
              <a:t>How are you going to meet that child's needs. What training, additional knowledge might you need?</a:t>
            </a:r>
          </a:p>
          <a:p>
            <a:r>
              <a:rPr lang="en-GB" dirty="0"/>
              <a:t>What action do you need to take before Tuesday. </a:t>
            </a:r>
            <a:r>
              <a:rPr lang="en-GB" dirty="0" err="1"/>
              <a:t>E.g</a:t>
            </a:r>
            <a:r>
              <a:rPr lang="en-GB" dirty="0"/>
              <a:t> read through information provided, speak to form tutor, teacher who taught them previously, create some more resources, re-visit your lesson plans. Post it note- Share with HOD.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F42D1-B4AF-48C3-8872-09790C3872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901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are SEND students who are not high level needs, do not require intervention or additional support. (SEND-</a:t>
            </a:r>
            <a:r>
              <a:rPr lang="en-GB" baseline="0" dirty="0"/>
              <a:t> K) This is where we need to invest our time and make change if we are going to move our judgement from RI. </a:t>
            </a:r>
          </a:p>
          <a:p>
            <a:r>
              <a:rPr lang="en-GB" dirty="0"/>
              <a:t>How are you going to meet that child's needs. What training, additional knowledge might you need?</a:t>
            </a:r>
          </a:p>
          <a:p>
            <a:r>
              <a:rPr lang="en-GB" dirty="0"/>
              <a:t>What action do you need to take before Tuesday. </a:t>
            </a:r>
            <a:r>
              <a:rPr lang="en-GB" dirty="0" err="1"/>
              <a:t>E.g</a:t>
            </a:r>
            <a:r>
              <a:rPr lang="en-GB" dirty="0"/>
              <a:t> read through information provided, speak to form tutor, teacher who taught them previously, create some more resources, re-visit your lesson plans. Post it note- Share with HOD.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F42D1-B4AF-48C3-8872-09790C38722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604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3AA7-30C6-4F5A-A2C7-8765DC32CBC7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6659-AD71-405C-9D00-C11410518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291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3AA7-30C6-4F5A-A2C7-8765DC32CBC7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6659-AD71-405C-9D00-C11410518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1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3AA7-30C6-4F5A-A2C7-8765DC32CBC7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6659-AD71-405C-9D00-C11410518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427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95" y="6356349"/>
            <a:ext cx="9117647" cy="5016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" name="Rectangle 30"/>
          <p:cNvSpPr/>
          <p:nvPr/>
        </p:nvSpPr>
        <p:spPr>
          <a:xfrm>
            <a:off x="6468130" y="38637"/>
            <a:ext cx="2627378" cy="1519708"/>
          </a:xfrm>
          <a:prstGeom prst="rect">
            <a:avLst/>
          </a:prstGeom>
          <a:solidFill>
            <a:srgbClr val="E7DADA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948"/>
          <a:stretch/>
        </p:blipFill>
        <p:spPr>
          <a:xfrm>
            <a:off x="32496" y="39289"/>
            <a:ext cx="5121103" cy="15190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648" y="38638"/>
            <a:ext cx="1288499" cy="157684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50092" y="6356350"/>
            <a:ext cx="2057400" cy="501650"/>
          </a:xfrm>
        </p:spPr>
        <p:txBody>
          <a:bodyPr/>
          <a:lstStyle>
            <a:lvl1pPr algn="ctr">
              <a:defRPr sz="1350" b="1">
                <a:solidFill>
                  <a:schemeClr val="bg1"/>
                </a:solidFill>
                <a:latin typeface="Square721 BT" panose="020B0504020202060204" pitchFamily="34" charset="0"/>
              </a:defRPr>
            </a:lvl1pPr>
          </a:lstStyle>
          <a:p>
            <a:fld id="{6D8C8EDE-E4AB-4184-AE8B-5DAA72AFC306}" type="datetimeFigureOut">
              <a:rPr lang="en-GB" smtClean="0"/>
              <a:t>24/08/2022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6142" y="1589728"/>
            <a:ext cx="91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456147" y="11073"/>
            <a:ext cx="7069" cy="16068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50922" y="-17143"/>
            <a:ext cx="7069" cy="16068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96"/>
          <a:stretch/>
        </p:blipFill>
        <p:spPr>
          <a:xfrm>
            <a:off x="6527319" y="111278"/>
            <a:ext cx="2544583" cy="137442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867" t="43054" r="26470" b="29711"/>
          <a:stretch/>
        </p:blipFill>
        <p:spPr>
          <a:xfrm>
            <a:off x="2154682" y="2022502"/>
            <a:ext cx="4943902" cy="1992302"/>
          </a:xfrm>
          <a:prstGeom prst="rect">
            <a:avLst/>
          </a:prstGeom>
        </p:spPr>
      </p:pic>
      <p:sp>
        <p:nvSpPr>
          <p:cNvPr id="3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34792" y="4046188"/>
            <a:ext cx="7886700" cy="83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u="sng"/>
            </a:lvl1pPr>
          </a:lstStyle>
          <a:p>
            <a:r>
              <a:rPr lang="en-GB" dirty="0"/>
              <a:t>Sub Title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435719"/>
            <a:ext cx="398551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350" b="1" dirty="0">
                <a:solidFill>
                  <a:schemeClr val="bg1"/>
                </a:solidFill>
                <a:latin typeface="Square721 BT" panose="020B0504020202060204" pitchFamily="34" charset="0"/>
              </a:rPr>
              <a:t>Be Happy, Be Ambitious, Make</a:t>
            </a:r>
            <a:r>
              <a:rPr lang="en-GB" sz="1350" b="1" baseline="0" dirty="0">
                <a:solidFill>
                  <a:schemeClr val="bg1"/>
                </a:solidFill>
                <a:latin typeface="Square721 BT" panose="020B0504020202060204" pitchFamily="34" charset="0"/>
              </a:rPr>
              <a:t> a Difference</a:t>
            </a:r>
            <a:endParaRPr lang="en-GB" sz="1350" b="1" dirty="0">
              <a:solidFill>
                <a:schemeClr val="bg1"/>
              </a:solidFill>
              <a:latin typeface="Square721 BT" panose="020B05040202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555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60425"/>
            <a:ext cx="7886700" cy="830264"/>
          </a:xfrm>
        </p:spPr>
        <p:txBody>
          <a:bodyPr/>
          <a:lstStyle>
            <a:lvl1pPr>
              <a:defRPr b="1" u="none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7606353" y="6311899"/>
            <a:ext cx="1484308" cy="5016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chemeClr val="bg1"/>
                </a:solidFill>
                <a:latin typeface="Square721 BT" panose="020B050402020206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8C8EDE-E4AB-4184-AE8B-5DAA72AFC306}" type="datetimeFigureOut">
              <a:rPr lang="en-GB" sz="1350" smtClean="0">
                <a:solidFill>
                  <a:schemeClr val="tx1"/>
                </a:solidFill>
              </a:rPr>
              <a:pPr/>
              <a:t>24/08/2022</a:t>
            </a:fld>
            <a:endParaRPr lang="en-GB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96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/>
          <a:lstStyle>
            <a:lvl1pPr>
              <a:defRPr sz="4500" u="sng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8EDE-E4AB-4184-AE8B-5DAA72AFC306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A953-F16E-4795-ABE9-607C4CA67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766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8EDE-E4AB-4184-AE8B-5DAA72AFC306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A953-F16E-4795-ABE9-607C4CA67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249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8EDE-E4AB-4184-AE8B-5DAA72AFC306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A953-F16E-4795-ABE9-607C4CA67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442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8EDE-E4AB-4184-AE8B-5DAA72AFC306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A953-F16E-4795-ABE9-607C4CA67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54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8EDE-E4AB-4184-AE8B-5DAA72AFC306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A953-F16E-4795-ABE9-607C4CA67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495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8EDE-E4AB-4184-AE8B-5DAA72AFC306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A953-F16E-4795-ABE9-607C4CA67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980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3AA7-30C6-4F5A-A2C7-8765DC32CBC7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6659-AD71-405C-9D00-C11410518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579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8EDE-E4AB-4184-AE8B-5DAA72AFC306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A953-F16E-4795-ABE9-607C4CA67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882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8EDE-E4AB-4184-AE8B-5DAA72AFC306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A953-F16E-4795-ABE9-607C4CA67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429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8EDE-E4AB-4184-AE8B-5DAA72AFC306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A953-F16E-4795-ABE9-607C4CA67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064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6468130" y="38637"/>
            <a:ext cx="2627378" cy="15197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948"/>
          <a:stretch/>
        </p:blipFill>
        <p:spPr>
          <a:xfrm>
            <a:off x="32496" y="39289"/>
            <a:ext cx="5121103" cy="15190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648" y="38638"/>
            <a:ext cx="1288499" cy="157684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50092" y="6356350"/>
            <a:ext cx="2057400" cy="501650"/>
          </a:xfrm>
        </p:spPr>
        <p:txBody>
          <a:bodyPr/>
          <a:lstStyle>
            <a:lvl1pPr algn="r">
              <a:defRPr sz="1350" b="1">
                <a:solidFill>
                  <a:schemeClr val="bg1"/>
                </a:solidFill>
                <a:latin typeface="Square721 BT" panose="020B0504020202060204" pitchFamily="34" charset="0"/>
              </a:defRPr>
            </a:lvl1pPr>
          </a:lstStyle>
          <a:p>
            <a:fld id="{6D8C8EDE-E4AB-4184-AE8B-5DAA72AFC306}" type="datetimeFigureOut">
              <a:rPr lang="en-GB" smtClean="0"/>
              <a:pPr/>
              <a:t>24/08/2022</a:t>
            </a:fld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142" y="1589728"/>
            <a:ext cx="91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456147" y="11073"/>
            <a:ext cx="7069" cy="16068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150922" y="-17143"/>
            <a:ext cx="7069" cy="16068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96"/>
          <a:stretch/>
        </p:blipFill>
        <p:spPr>
          <a:xfrm>
            <a:off x="6550926" y="63458"/>
            <a:ext cx="2544583" cy="137442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5"/>
          <a:srcRect l="31364" t="41185" r="28986" b="37547"/>
          <a:stretch/>
        </p:blipFill>
        <p:spPr>
          <a:xfrm>
            <a:off x="3239726" y="2500629"/>
            <a:ext cx="2389070" cy="9606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6"/>
          <a:srcRect l="22867" t="43054" r="26470" b="29711"/>
          <a:stretch/>
        </p:blipFill>
        <p:spPr>
          <a:xfrm>
            <a:off x="1962310" y="1902041"/>
            <a:ext cx="4943902" cy="1992302"/>
          </a:xfrm>
          <a:prstGeom prst="rect">
            <a:avLst/>
          </a:prstGeom>
        </p:spPr>
      </p:pic>
      <p:sp>
        <p:nvSpPr>
          <p:cNvPr id="3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34792" y="4046188"/>
            <a:ext cx="7886700" cy="83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GB" dirty="0"/>
              <a:t>Sub Title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440140" y="5049672"/>
            <a:ext cx="8645132" cy="1279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70658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3AA7-30C6-4F5A-A2C7-8765DC32CBC7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6659-AD71-405C-9D00-C11410518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62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3AA7-30C6-4F5A-A2C7-8765DC32CBC7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6659-AD71-405C-9D00-C11410518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80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3AA7-30C6-4F5A-A2C7-8765DC32CBC7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6659-AD71-405C-9D00-C11410518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79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3AA7-30C6-4F5A-A2C7-8765DC32CBC7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6659-AD71-405C-9D00-C11410518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533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3AA7-30C6-4F5A-A2C7-8765DC32CBC7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6659-AD71-405C-9D00-C11410518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77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3AA7-30C6-4F5A-A2C7-8765DC32CBC7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6659-AD71-405C-9D00-C11410518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97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3AA7-30C6-4F5A-A2C7-8765DC32CBC7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6659-AD71-405C-9D00-C11410518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21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C3AA7-30C6-4F5A-A2C7-8765DC32CBC7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86659-AD71-405C-9D00-C11410518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97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60424"/>
            <a:ext cx="7886700" cy="83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C8EDE-E4AB-4184-AE8B-5DAA72AFC306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FA953-F16E-4795-ABE9-607C4CA6701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Oval 12"/>
          <p:cNvSpPr/>
          <p:nvPr/>
        </p:nvSpPr>
        <p:spPr>
          <a:xfrm>
            <a:off x="8787112" y="579984"/>
            <a:ext cx="195491" cy="27306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135510" y="209901"/>
            <a:ext cx="145370" cy="1894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393766" y="120266"/>
            <a:ext cx="145370" cy="1894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652021" y="249815"/>
            <a:ext cx="166861" cy="22738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831186" y="982102"/>
            <a:ext cx="213381" cy="27136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Oval 18"/>
          <p:cNvSpPr/>
          <p:nvPr userDrawn="1"/>
        </p:nvSpPr>
        <p:spPr>
          <a:xfrm>
            <a:off x="8781400" y="496949"/>
            <a:ext cx="195491" cy="27306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129798" y="126866"/>
            <a:ext cx="145370" cy="1894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8388054" y="37231"/>
            <a:ext cx="145370" cy="18949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646309" y="166780"/>
            <a:ext cx="166861" cy="22738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825474" y="899067"/>
            <a:ext cx="213381" cy="27136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5111779" y="259149"/>
            <a:ext cx="3628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bg1"/>
                </a:solidFill>
                <a:latin typeface="Square721 BT" panose="020B0504020202060204" pitchFamily="34" charset="0"/>
              </a:rPr>
              <a:t>The City of Leicester College</a:t>
            </a:r>
            <a:r>
              <a:rPr lang="en-US" sz="1800" b="1" baseline="0" dirty="0">
                <a:solidFill>
                  <a:schemeClr val="bg1"/>
                </a:solidFill>
                <a:latin typeface="Square721 BT" panose="020B0504020202060204" pitchFamily="34" charset="0"/>
              </a:rPr>
              <a:t> </a:t>
            </a:r>
            <a:endParaRPr lang="en-US" sz="1800" b="1" dirty="0">
              <a:solidFill>
                <a:schemeClr val="bg1"/>
              </a:solidFill>
              <a:latin typeface="Square721 BT" panose="020B0504020202060204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" y="6435719"/>
            <a:ext cx="398551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350" b="1" dirty="0">
                <a:solidFill>
                  <a:schemeClr val="bg1"/>
                </a:solidFill>
                <a:latin typeface="Square721 BT" panose="020B0504020202060204" pitchFamily="34" charset="0"/>
              </a:rPr>
              <a:t>Be Happy, Be Ambitious, Make</a:t>
            </a:r>
            <a:r>
              <a:rPr lang="en-GB" sz="1350" b="1" baseline="0" dirty="0">
                <a:solidFill>
                  <a:schemeClr val="bg1"/>
                </a:solidFill>
                <a:latin typeface="Square721 BT" panose="020B0504020202060204" pitchFamily="34" charset="0"/>
              </a:rPr>
              <a:t> a Difference</a:t>
            </a:r>
            <a:endParaRPr lang="en-GB" sz="1350" b="1" dirty="0">
              <a:solidFill>
                <a:schemeClr val="bg1"/>
              </a:solidFill>
              <a:latin typeface="Square721 BT" panose="020B05040202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76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Square721 BT" panose="020B050402020206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ylarge@cityleicester.leicester.sch.uk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20" y="3898325"/>
            <a:ext cx="8345510" cy="749876"/>
          </a:xfrm>
        </p:spPr>
        <p:txBody>
          <a:bodyPr>
            <a:normAutofit/>
          </a:bodyPr>
          <a:lstStyle/>
          <a:p>
            <a:r>
              <a:rPr lang="en-GB" dirty="0"/>
              <a:t>A Level Further Maths</a:t>
            </a:r>
          </a:p>
        </p:txBody>
      </p:sp>
    </p:spTree>
    <p:extLst>
      <p:ext uri="{BB962C8B-B14F-4D97-AF65-F5344CB8AC3E}">
        <p14:creationId xmlns:p14="http://schemas.microsoft.com/office/powerpoint/2010/main" val="2560483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Show You Know: COPD | American Pharmacists Associ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469" y="4497387"/>
            <a:ext cx="3621881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0" descr="Post It Note Png Clipart Best | Post it notes, Note paper, Clip art"/>
          <p:cNvSpPr>
            <a:spLocks noChangeAspect="1" noChangeArrowheads="1"/>
          </p:cNvSpPr>
          <p:nvPr/>
        </p:nvSpPr>
        <p:spPr bwMode="auto">
          <a:xfrm>
            <a:off x="5639952" y="3637739"/>
            <a:ext cx="672358" cy="67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EB2650-7A4B-4F92-A415-9C759520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5001"/>
            <a:ext cx="7886700" cy="660400"/>
          </a:xfrm>
        </p:spPr>
        <p:txBody>
          <a:bodyPr>
            <a:normAutofit fontScale="90000"/>
          </a:bodyPr>
          <a:lstStyle/>
          <a:p>
            <a:r>
              <a:rPr lang="en-GB" dirty="0"/>
              <a:t>Quick Quiz – Further Maths @ TCOLC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DA80E2-96F7-4466-BC3A-924A5B81DC42}"/>
              </a:ext>
            </a:extLst>
          </p:cNvPr>
          <p:cNvSpPr txBox="1"/>
          <p:nvPr/>
        </p:nvSpPr>
        <p:spPr>
          <a:xfrm>
            <a:off x="628650" y="1295401"/>
            <a:ext cx="7886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/>
              <a:t>What exam board do we use for A Level Further Maths?</a:t>
            </a:r>
            <a:br>
              <a:rPr lang="en-GB" sz="2400" dirty="0"/>
            </a:br>
            <a:r>
              <a:rPr lang="en-GB" sz="2400" dirty="0">
                <a:solidFill>
                  <a:srgbClr val="FF0000"/>
                </a:solidFill>
              </a:rPr>
              <a:t>Edexcel</a:t>
            </a:r>
            <a:br>
              <a:rPr lang="en-GB" sz="2400" dirty="0">
                <a:solidFill>
                  <a:srgbClr val="FF0000"/>
                </a:solidFill>
              </a:rPr>
            </a:br>
            <a:br>
              <a:rPr lang="en-GB" sz="2400" dirty="0">
                <a:solidFill>
                  <a:srgbClr val="FF0000"/>
                </a:solidFill>
              </a:rPr>
            </a:br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What’s two Further Maths options are we using this year and probably next year?</a:t>
            </a:r>
            <a:br>
              <a:rPr lang="en-GB" sz="2400" dirty="0"/>
            </a:br>
            <a:r>
              <a:rPr lang="en-GB" sz="2400" dirty="0">
                <a:solidFill>
                  <a:srgbClr val="FF0000"/>
                </a:solidFill>
              </a:rPr>
              <a:t>Decision Maths 1</a:t>
            </a:r>
            <a:br>
              <a:rPr lang="en-GB" sz="2400" dirty="0">
                <a:solidFill>
                  <a:srgbClr val="FF0000"/>
                </a:solidFill>
              </a:rPr>
            </a:br>
            <a:r>
              <a:rPr lang="en-GB" sz="2400" dirty="0">
                <a:solidFill>
                  <a:srgbClr val="FF0000"/>
                </a:solidFill>
              </a:rPr>
              <a:t>Further Statistics 1</a:t>
            </a:r>
          </a:p>
          <a:p>
            <a:br>
              <a:rPr lang="en-GB" sz="2400" dirty="0"/>
            </a:b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79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CC85F-4726-433C-B45F-095A7B4EB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B563D-4521-4CCB-A861-1906930F9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3600" dirty="0">
                <a:hlinkClick r:id="rId2"/>
              </a:rPr>
              <a:t>ylarge@cityleicester.leicester.sch.uk</a:t>
            </a:r>
            <a:endParaRPr lang="en-GB" sz="3600" dirty="0"/>
          </a:p>
          <a:p>
            <a:pPr marL="0" indent="0" algn="ctr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792431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29000"/>
            <a:ext cx="7886700" cy="1156232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latin typeface="+mn-lt"/>
              </a:rPr>
              <a:t>What’s studying A Level Further Maths</a:t>
            </a:r>
            <a:br>
              <a:rPr lang="en-GB" b="1" dirty="0">
                <a:latin typeface="+mn-lt"/>
              </a:rPr>
            </a:br>
            <a:r>
              <a:rPr lang="en-GB" b="1" dirty="0">
                <a:latin typeface="+mn-lt"/>
              </a:rPr>
              <a:t>at TCOLC all about?</a:t>
            </a:r>
            <a:br>
              <a:rPr lang="en-GB" b="1" dirty="0">
                <a:latin typeface="+mn-lt"/>
              </a:rPr>
            </a:br>
            <a:endParaRPr lang="en-GB" b="1" dirty="0">
              <a:latin typeface="+mn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2620804"/>
            <a:ext cx="8081010" cy="206821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750"/>
              </a:spcBef>
            </a:pPr>
            <a:endParaRPr lang="en-GB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Picture 2" descr="RE Big Question Day – Shellingford CE (A)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030" y="817634"/>
            <a:ext cx="4286250" cy="210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153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98"/>
            <a:ext cx="8229600" cy="990600"/>
          </a:xfrm>
        </p:spPr>
        <p:txBody>
          <a:bodyPr/>
          <a:lstStyle/>
          <a:p>
            <a:r>
              <a:rPr lang="en-GB" dirty="0"/>
              <a:t>A Level Further Mathematics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0872"/>
            <a:ext cx="8229600" cy="5747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THE COURSE</a:t>
            </a:r>
          </a:p>
          <a:p>
            <a:r>
              <a:rPr lang="en-GB" sz="2400" b="1" i="1" dirty="0"/>
              <a:t>A Level Further Maths is always studied in addition to</a:t>
            </a:r>
            <a:br>
              <a:rPr lang="en-GB" sz="2400" b="1" i="1" dirty="0"/>
            </a:br>
            <a:r>
              <a:rPr lang="en-GB" sz="2400" b="1" i="1" dirty="0"/>
              <a:t>A Level Maths!!!</a:t>
            </a:r>
          </a:p>
          <a:p>
            <a:r>
              <a:rPr lang="en-GB" sz="2400" dirty="0"/>
              <a:t>You will have a total of nine lessons each fortnight. In Year 13 this increases to ten lessons a fortnight.</a:t>
            </a:r>
          </a:p>
          <a:p>
            <a:r>
              <a:rPr lang="en-GB" sz="2400" dirty="0"/>
              <a:t>You will be studying for the Edexcel exam board. </a:t>
            </a:r>
          </a:p>
          <a:p>
            <a:r>
              <a:rPr lang="en-GB" sz="2400" dirty="0"/>
              <a:t>No coursework – 100% examination.</a:t>
            </a:r>
          </a:p>
          <a:p>
            <a:r>
              <a:rPr lang="en-GB" sz="2400" dirty="0"/>
              <a:t>There are four examinations at the end of the course</a:t>
            </a:r>
            <a:br>
              <a:rPr lang="en-GB" dirty="0"/>
            </a:br>
            <a:r>
              <a:rPr lang="en-GB" sz="2200" i="1" dirty="0"/>
              <a:t>(you can use a scientific calculator or graphics calculator in all three!)</a:t>
            </a:r>
          </a:p>
          <a:p>
            <a:pPr lvl="1"/>
            <a:r>
              <a:rPr lang="en-GB" dirty="0"/>
              <a:t>At the end of Year 13 each exam is 1 hour 30 mins:</a:t>
            </a:r>
          </a:p>
          <a:p>
            <a:pPr lvl="2"/>
            <a:r>
              <a:rPr lang="en-GB" dirty="0"/>
              <a:t>Core Pure Maths Paper 1</a:t>
            </a:r>
          </a:p>
          <a:p>
            <a:pPr lvl="2"/>
            <a:r>
              <a:rPr lang="en-GB" dirty="0"/>
              <a:t>Core Pure Maths Paper 2</a:t>
            </a:r>
          </a:p>
          <a:p>
            <a:pPr lvl="2"/>
            <a:r>
              <a:rPr lang="en-GB" dirty="0"/>
              <a:t>Further Statistics 1 Paper (Option)</a:t>
            </a:r>
          </a:p>
          <a:p>
            <a:pPr lvl="2"/>
            <a:r>
              <a:rPr lang="en-GB" dirty="0"/>
              <a:t>Decision Maths 1 Paper (Option)</a:t>
            </a:r>
          </a:p>
        </p:txBody>
      </p:sp>
    </p:spTree>
    <p:extLst>
      <p:ext uri="{BB962C8B-B14F-4D97-AF65-F5344CB8AC3E}">
        <p14:creationId xmlns:p14="http://schemas.microsoft.com/office/powerpoint/2010/main" val="3229299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98"/>
            <a:ext cx="8229600" cy="990600"/>
          </a:xfrm>
        </p:spPr>
        <p:txBody>
          <a:bodyPr/>
          <a:lstStyle/>
          <a:p>
            <a:r>
              <a:rPr lang="en-GB" dirty="0"/>
              <a:t>A Level Further Mathematics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3906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A LEVEL TARGET GRADES</a:t>
            </a:r>
          </a:p>
          <a:p>
            <a:pPr marL="0" indent="0">
              <a:buNone/>
            </a:pPr>
            <a:r>
              <a:rPr lang="en-GB" dirty="0"/>
              <a:t>Target grades will be set using the average GCSE point score from all your GCSE subjects. </a:t>
            </a:r>
          </a:p>
          <a:p>
            <a:pPr marL="0" indent="0">
              <a:buNone/>
            </a:pPr>
            <a:r>
              <a:rPr lang="en-GB" dirty="0"/>
              <a:t>These are the most common target grades for our students:</a:t>
            </a:r>
          </a:p>
          <a:p>
            <a:r>
              <a:rPr lang="en-GB" dirty="0"/>
              <a:t>Grade 6 in Maths at GCSE – Target Grade C</a:t>
            </a:r>
          </a:p>
          <a:p>
            <a:r>
              <a:rPr lang="en-GB" dirty="0"/>
              <a:t>Grade 7/8 in Maths at GCSE – Target Grade B</a:t>
            </a:r>
          </a:p>
          <a:p>
            <a:r>
              <a:rPr lang="en-GB" dirty="0"/>
              <a:t>Grade 8/9 in Maths at GCSE – Target Grade A</a:t>
            </a:r>
          </a:p>
        </p:txBody>
      </p:sp>
    </p:spTree>
    <p:extLst>
      <p:ext uri="{BB962C8B-B14F-4D97-AF65-F5344CB8AC3E}">
        <p14:creationId xmlns:p14="http://schemas.microsoft.com/office/powerpoint/2010/main" val="3827694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98"/>
            <a:ext cx="8229600" cy="990600"/>
          </a:xfrm>
        </p:spPr>
        <p:txBody>
          <a:bodyPr/>
          <a:lstStyle/>
          <a:p>
            <a:r>
              <a:rPr lang="en-GB" dirty="0"/>
              <a:t>A Level Mathematics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3905"/>
            <a:ext cx="8416344" cy="52479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EXPECTATIONS</a:t>
            </a:r>
          </a:p>
          <a:p>
            <a:r>
              <a:rPr lang="en-GB" dirty="0"/>
              <a:t>You will be expected to keep your lesson notes, examples and homeworks/tests organised in a folder with dividers. You may use an exercise book for lesson notes if you prefer.</a:t>
            </a:r>
          </a:p>
          <a:p>
            <a:r>
              <a:rPr lang="en-GB" dirty="0"/>
              <a:t>You will be set weekly homework.</a:t>
            </a:r>
          </a:p>
          <a:p>
            <a:r>
              <a:rPr lang="en-GB" dirty="0"/>
              <a:t>You will be expected to practise techniques learnt in class. As a rule of thumb, you should expect to do </a:t>
            </a:r>
            <a:r>
              <a:rPr lang="en-GB" b="1" i="1" dirty="0"/>
              <a:t>at least </a:t>
            </a:r>
            <a:r>
              <a:rPr lang="en-GB" dirty="0"/>
              <a:t>one hour of work out of class for every hour in class.</a:t>
            </a:r>
          </a:p>
          <a:p>
            <a:r>
              <a:rPr lang="en-GB" dirty="0"/>
              <a:t>We will also be using the excellent online Integral learning platform, which lets you extend and reinforce your understanding through independent study. You will be given a username and password in September.</a:t>
            </a:r>
          </a:p>
          <a:p>
            <a:r>
              <a:rPr lang="en-GB" dirty="0"/>
              <a:t>This year we have also used </a:t>
            </a:r>
            <a:r>
              <a:rPr lang="en-GB" dirty="0" err="1"/>
              <a:t>UpLearn</a:t>
            </a:r>
            <a:r>
              <a:rPr lang="en-GB" dirty="0"/>
              <a:t> and MyMaths.</a:t>
            </a:r>
          </a:p>
        </p:txBody>
      </p:sp>
    </p:spTree>
    <p:extLst>
      <p:ext uri="{BB962C8B-B14F-4D97-AF65-F5344CB8AC3E}">
        <p14:creationId xmlns:p14="http://schemas.microsoft.com/office/powerpoint/2010/main" val="1282310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98"/>
            <a:ext cx="8229600" cy="990600"/>
          </a:xfrm>
        </p:spPr>
        <p:txBody>
          <a:bodyPr/>
          <a:lstStyle/>
          <a:p>
            <a:r>
              <a:rPr lang="en-GB" dirty="0"/>
              <a:t>A Level Mathematics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933905"/>
            <a:ext cx="4066673" cy="5539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BOOKS AND EQUIPMENT</a:t>
            </a:r>
          </a:p>
          <a:p>
            <a:pPr marL="0" indent="0">
              <a:buNone/>
            </a:pPr>
            <a:r>
              <a:rPr lang="en-GB" dirty="0"/>
              <a:t>The textbooks you require for Year 12 are published by Pearson Education.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A9946-83BB-48CD-99A0-C4D718ABE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24174"/>
            <a:ext cx="2741863" cy="3221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E71962-B623-44A5-BE5A-1426E0EC2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2960" y="2924174"/>
            <a:ext cx="2395174" cy="31472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A4A581-BC36-4763-94DC-4508A51C0D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236" y="2924174"/>
            <a:ext cx="1978969" cy="2434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AC5259-A0C7-4414-8919-80F221665C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2031" y="5647999"/>
            <a:ext cx="2894090" cy="38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11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974C8-DBA5-49C2-ABE1-9324F7686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1674"/>
          </a:xfrm>
        </p:spPr>
        <p:txBody>
          <a:bodyPr/>
          <a:lstStyle/>
          <a:p>
            <a:r>
              <a:rPr lang="en-GB" dirty="0" err="1"/>
              <a:t>ActiveLearn</a:t>
            </a:r>
            <a:r>
              <a:rPr lang="en-GB" dirty="0"/>
              <a:t> – online textbooks</a:t>
            </a:r>
          </a:p>
        </p:txBody>
      </p:sp>
    </p:spTree>
    <p:extLst>
      <p:ext uri="{BB962C8B-B14F-4D97-AF65-F5344CB8AC3E}">
        <p14:creationId xmlns:p14="http://schemas.microsoft.com/office/powerpoint/2010/main" val="1575572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98"/>
            <a:ext cx="8229600" cy="990600"/>
          </a:xfrm>
        </p:spPr>
        <p:txBody>
          <a:bodyPr/>
          <a:lstStyle/>
          <a:p>
            <a:r>
              <a:rPr lang="en-GB" dirty="0"/>
              <a:t>A Level Mathematics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2237"/>
            <a:ext cx="8229600" cy="1400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BOOKS AND EQUIPMENT</a:t>
            </a:r>
          </a:p>
          <a:p>
            <a:r>
              <a:rPr lang="en-GB" sz="2400" dirty="0"/>
              <a:t>A scientific calculator for the </a:t>
            </a:r>
            <a:r>
              <a:rPr lang="en-GB" sz="2400" b="1" dirty="0"/>
              <a:t>new specification</a:t>
            </a:r>
            <a:r>
              <a:rPr lang="en-GB" sz="2400" dirty="0"/>
              <a:t> is essential.</a:t>
            </a:r>
          </a:p>
          <a:p>
            <a:r>
              <a:rPr lang="en-GB" sz="2400" dirty="0"/>
              <a:t>A graphical calculator can also be very useful!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31" y="2398607"/>
            <a:ext cx="1666875" cy="312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574" y="2398607"/>
            <a:ext cx="1609725" cy="30956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2459" y="5512939"/>
            <a:ext cx="2721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/>
              <a:t>Scientific</a:t>
            </a:r>
          </a:p>
          <a:p>
            <a:pPr algn="ctr"/>
            <a:r>
              <a:rPr lang="en-GB" dirty="0"/>
              <a:t>Casio fx-991EX Classwiz (around £20 from Amazon)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30309" y="5494232"/>
            <a:ext cx="206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/>
              <a:t>Graphical</a:t>
            </a:r>
          </a:p>
          <a:p>
            <a:pPr algn="ctr"/>
            <a:r>
              <a:rPr lang="en-GB" dirty="0"/>
              <a:t>Casio fx-9860III</a:t>
            </a:r>
            <a:br>
              <a:rPr lang="en-GB" dirty="0"/>
            </a:br>
            <a:r>
              <a:rPr lang="en-GB" dirty="0"/>
              <a:t>(around £80)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99873" y="5494232"/>
            <a:ext cx="206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/>
              <a:t>Graphical</a:t>
            </a:r>
          </a:p>
          <a:p>
            <a:pPr algn="ctr"/>
            <a:r>
              <a:rPr lang="en-GB" dirty="0"/>
              <a:t>Casio fx-9860II</a:t>
            </a:r>
            <a:br>
              <a:rPr lang="en-GB" dirty="0"/>
            </a:br>
            <a:r>
              <a:rPr lang="en-GB" dirty="0"/>
              <a:t>(around £80)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6F4928-ECFE-40E2-A9F5-3155EF4A6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7549" y="2398607"/>
            <a:ext cx="1546646" cy="30806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18E5D7-ACF8-4455-98B5-385AEE7697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445" y="2390312"/>
            <a:ext cx="1546646" cy="3126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F3EF5A-235C-4949-B71B-12799CAFB4D6}"/>
              </a:ext>
            </a:extLst>
          </p:cNvPr>
          <p:cNvSpPr txBox="1"/>
          <p:nvPr/>
        </p:nvSpPr>
        <p:spPr>
          <a:xfrm>
            <a:off x="7037297" y="5478621"/>
            <a:ext cx="206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/>
              <a:t>Graphical</a:t>
            </a:r>
          </a:p>
          <a:p>
            <a:pPr algn="ctr"/>
            <a:r>
              <a:rPr lang="en-GB" dirty="0"/>
              <a:t>Casio fx-CG50</a:t>
            </a:r>
            <a:br>
              <a:rPr lang="en-GB" dirty="0"/>
            </a:br>
            <a:r>
              <a:rPr lang="en-GB" dirty="0"/>
              <a:t>(around £110)</a:t>
            </a:r>
          </a:p>
        </p:txBody>
      </p:sp>
    </p:spTree>
    <p:extLst>
      <p:ext uri="{BB962C8B-B14F-4D97-AF65-F5344CB8AC3E}">
        <p14:creationId xmlns:p14="http://schemas.microsoft.com/office/powerpoint/2010/main" val="2157304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Show You Know: COPD | American Pharmacists Associ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469" y="4497387"/>
            <a:ext cx="3621881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0" descr="Post It Note Png Clipart Best | Post it notes, Note paper, Clip art"/>
          <p:cNvSpPr>
            <a:spLocks noChangeAspect="1" noChangeArrowheads="1"/>
          </p:cNvSpPr>
          <p:nvPr/>
        </p:nvSpPr>
        <p:spPr bwMode="auto">
          <a:xfrm>
            <a:off x="5639952" y="3637739"/>
            <a:ext cx="672358" cy="67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EB2650-7A4B-4F92-A415-9C759520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5001"/>
            <a:ext cx="7886700" cy="660400"/>
          </a:xfrm>
        </p:spPr>
        <p:txBody>
          <a:bodyPr>
            <a:normAutofit fontScale="90000"/>
          </a:bodyPr>
          <a:lstStyle/>
          <a:p>
            <a:r>
              <a:rPr lang="en-GB" dirty="0"/>
              <a:t>Quick Quiz – Further Maths @ TCOLC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DA80E2-96F7-4466-BC3A-924A5B81DC42}"/>
              </a:ext>
            </a:extLst>
          </p:cNvPr>
          <p:cNvSpPr txBox="1"/>
          <p:nvPr/>
        </p:nvSpPr>
        <p:spPr>
          <a:xfrm>
            <a:off x="628650" y="1295401"/>
            <a:ext cx="7886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/>
              <a:t>What exam board do we use for A Level Further Maths?</a:t>
            </a:r>
            <a:br>
              <a:rPr lang="en-GB" sz="2400" dirty="0"/>
            </a:br>
            <a:br>
              <a:rPr lang="en-GB" sz="2400" dirty="0">
                <a:solidFill>
                  <a:srgbClr val="FF0000"/>
                </a:solidFill>
              </a:rPr>
            </a:br>
            <a:br>
              <a:rPr lang="en-GB" sz="2400" dirty="0">
                <a:solidFill>
                  <a:srgbClr val="FF0000"/>
                </a:solidFill>
              </a:rPr>
            </a:br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What’s two Further Maths options are we using this year and probably next year?</a:t>
            </a:r>
            <a:br>
              <a:rPr lang="en-GB" sz="2400" dirty="0"/>
            </a:br>
            <a:endParaRPr lang="en-GB" sz="2400" dirty="0">
              <a:solidFill>
                <a:srgbClr val="FF0000"/>
              </a:solidFill>
            </a:endParaRPr>
          </a:p>
          <a:p>
            <a:br>
              <a:rPr lang="en-GB" sz="2400" dirty="0"/>
            </a:b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98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COL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COLC" id="{C8CD5808-82A9-4ED0-8511-7472212859F4}" vid="{5991344F-714F-4A5A-966D-F65E10C3C59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273D1622F24145887D392C0C9EAECB" ma:contentTypeVersion="15" ma:contentTypeDescription="Create a new document." ma:contentTypeScope="" ma:versionID="84470bc589e0649a5f5b9bf48bf8ddbe">
  <xsd:schema xmlns:xsd="http://www.w3.org/2001/XMLSchema" xmlns:xs="http://www.w3.org/2001/XMLSchema" xmlns:p="http://schemas.microsoft.com/office/2006/metadata/properties" xmlns:ns2="a9dbd1bd-8d79-41b4-b68c-688ecdd1c2f5" xmlns:ns3="9d96588d-cc8c-429b-b90e-ef5d7b1e9cb0" targetNamespace="http://schemas.microsoft.com/office/2006/metadata/properties" ma:root="true" ma:fieldsID="4d4f043df170bbf55d45ef9d9292477d" ns2:_="" ns3:_="">
    <xsd:import namespace="a9dbd1bd-8d79-41b4-b68c-688ecdd1c2f5"/>
    <xsd:import namespace="9d96588d-cc8c-429b-b90e-ef5d7b1e9cb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dbd1bd-8d79-41b4-b68c-688ecdd1c2f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96588d-cc8c-429b-b90e-ef5d7b1e9c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07F9B7-566B-4231-9BC9-77964F2740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dbd1bd-8d79-41b4-b68c-688ecdd1c2f5"/>
    <ds:schemaRef ds:uri="9d96588d-cc8c-429b-b90e-ef5d7b1e9c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62129A-0E3A-477A-BD7D-EB58F8DF78B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BBFEC32-044B-49FC-B30C-2A8C12C3EE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20386</TotalTime>
  <Words>742</Words>
  <Application>Microsoft Office PowerPoint</Application>
  <PresentationFormat>On-screen Show (4:3)</PresentationFormat>
  <Paragraphs>64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Square721 BT</vt:lpstr>
      <vt:lpstr>Office Theme</vt:lpstr>
      <vt:lpstr>TCOLC</vt:lpstr>
      <vt:lpstr>A Level Further Maths</vt:lpstr>
      <vt:lpstr>What’s studying A Level Further Maths at TCOLC all about? </vt:lpstr>
      <vt:lpstr>A Level Further Mathematics</vt:lpstr>
      <vt:lpstr>A Level Further Mathematics</vt:lpstr>
      <vt:lpstr>A Level Mathematics</vt:lpstr>
      <vt:lpstr>A Level Mathematics</vt:lpstr>
      <vt:lpstr>ActiveLearn – online textbooks</vt:lpstr>
      <vt:lpstr>A Level Mathematics</vt:lpstr>
      <vt:lpstr>Quick Quiz – Further Maths @ TCOLC</vt:lpstr>
      <vt:lpstr>Quick Quiz – Further Maths @ TCOLC</vt:lpstr>
      <vt:lpstr>Further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12 AS Maths Induction</dc:title>
  <dc:creator>Yuri Large</dc:creator>
  <cp:lastModifiedBy>Aaron</cp:lastModifiedBy>
  <cp:revision>71</cp:revision>
  <dcterms:created xsi:type="dcterms:W3CDTF">2015-06-18T12:39:00Z</dcterms:created>
  <dcterms:modified xsi:type="dcterms:W3CDTF">2022-08-24T13:22:59Z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0x0101003E273D1622F24145887D392C0C9EAECB</vt:lpwstr>
  </property>
</Properties>
</file>