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256" r:id="rId5"/>
    <p:sldId id="295" r:id="rId6"/>
    <p:sldId id="284" r:id="rId7"/>
    <p:sldId id="285" r:id="rId8"/>
    <p:sldId id="286" r:id="rId9"/>
    <p:sldId id="296" r:id="rId10"/>
    <p:sldId id="283" r:id="rId11"/>
    <p:sldId id="297" r:id="rId12"/>
    <p:sldId id="287" r:id="rId13"/>
    <p:sldId id="288" r:id="rId14"/>
    <p:sldId id="289" r:id="rId15"/>
    <p:sldId id="290" r:id="rId16"/>
    <p:sldId id="291" r:id="rId17"/>
    <p:sldId id="292" r:id="rId18"/>
    <p:sldId id="293" r:id="rId19"/>
    <p:sldId id="29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Square721 BT" panose="020B0804020202060203"/>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ADA"/>
    <a:srgbClr val="FFF2CD"/>
    <a:srgbClr val="FF2190"/>
    <a:srgbClr val="FF99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E09D2-54B6-444B-AF94-CB6ACBF0C1B0}" v="1" dt="2021-06-25T05:12:34.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02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AB8F4-D0B0-4DAE-A02F-402610015CEB}" type="datetimeFigureOut">
              <a:rPr lang="en-GB" smtClean="0"/>
              <a:t>24/08/2022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D1A4C-A457-44D2-8C61-6EB622C54453}" type="slidenum">
              <a:rPr lang="en-GB" smtClean="0"/>
              <a:t>‹#›</a:t>
            </a:fld>
            <a:endParaRPr lang="en-GB"/>
          </a:p>
        </p:txBody>
      </p:sp>
    </p:spTree>
    <p:extLst>
      <p:ext uri="{BB962C8B-B14F-4D97-AF65-F5344CB8AC3E}">
        <p14:creationId xmlns:p14="http://schemas.microsoft.com/office/powerpoint/2010/main" val="109607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7DADA"/>
        </a:solidFill>
        <a:effectLst/>
      </p:bgPr>
    </p:bg>
    <p:spTree>
      <p:nvGrpSpPr>
        <p:cNvPr id="1" name=""/>
        <p:cNvGrpSpPr/>
        <p:nvPr/>
      </p:nvGrpSpPr>
      <p:grpSpPr>
        <a:xfrm>
          <a:off x="0" y="0"/>
          <a:ext cx="0" cy="0"/>
          <a:chOff x="0" y="0"/>
          <a:chExt cx="0" cy="0"/>
        </a:xfrm>
      </p:grpSpPr>
      <p:sp>
        <p:nvSpPr>
          <p:cNvPr id="8" name="Rectangle 7"/>
          <p:cNvSpPr/>
          <p:nvPr userDrawn="1"/>
        </p:nvSpPr>
        <p:spPr>
          <a:xfrm>
            <a:off x="8801448" y="34837"/>
            <a:ext cx="3341875" cy="1457812"/>
          </a:xfrm>
          <a:prstGeom prst="rect">
            <a:avLst/>
          </a:prstGeom>
          <a:solidFill>
            <a:srgbClr val="E7DADA"/>
          </a:solidFill>
          <a:ln>
            <a:solidFill>
              <a:srgbClr val="E7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userDrawn="1"/>
        </p:nvSpPr>
        <p:spPr>
          <a:xfrm>
            <a:off x="0" y="6356348"/>
            <a:ext cx="12200189" cy="5016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1" b="25948"/>
          <a:stretch/>
        </p:blipFill>
        <p:spPr>
          <a:xfrm>
            <a:off x="1" y="1"/>
            <a:ext cx="6871464" cy="1558344"/>
          </a:xfrm>
          <a:prstGeom prst="rect">
            <a:avLst/>
          </a:prstGeom>
        </p:spPr>
      </p:pic>
      <p:pic>
        <p:nvPicPr>
          <p:cNvPr id="14" name="Picture 13"/>
          <p:cNvPicPr>
            <a:picLocks noChangeAspect="1"/>
          </p:cNvPicPr>
          <p:nvPr userDrawn="1"/>
        </p:nvPicPr>
        <p:blipFill>
          <a:blip r:embed="rId3" cstate="print">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890197" y="1"/>
            <a:ext cx="1717998" cy="1606342"/>
          </a:xfrm>
          <a:prstGeom prst="rect">
            <a:avLst/>
          </a:prstGeom>
        </p:spPr>
      </p:pic>
      <p:sp>
        <p:nvSpPr>
          <p:cNvPr id="4" name="Date Placeholder 3"/>
          <p:cNvSpPr>
            <a:spLocks noGrp="1"/>
          </p:cNvSpPr>
          <p:nvPr>
            <p:ph type="dt" sz="half" idx="10"/>
          </p:nvPr>
        </p:nvSpPr>
        <p:spPr>
          <a:xfrm>
            <a:off x="9400123" y="6356350"/>
            <a:ext cx="2743200" cy="501650"/>
          </a:xfrm>
        </p:spPr>
        <p:txBody>
          <a:bodyPr/>
          <a:lstStyle>
            <a:lvl1pPr algn="ctr">
              <a:defRPr sz="1800" b="1">
                <a:solidFill>
                  <a:schemeClr val="bg1"/>
                </a:solidFill>
                <a:latin typeface="Square721 BT" panose="020B0504020202060204" pitchFamily="34" charset="0"/>
              </a:defRPr>
            </a:lvl1pPr>
          </a:lstStyle>
          <a:p>
            <a:fld id="{6D8C8EDE-E4AB-4184-AE8B-5DAA72AFC306}" type="datetimeFigureOut">
              <a:rPr lang="en-GB" smtClean="0"/>
              <a:pPr/>
              <a:t>24/08/2022</a:t>
            </a:fld>
            <a:endParaRPr lang="en-GB"/>
          </a:p>
        </p:txBody>
      </p:sp>
      <p:cxnSp>
        <p:nvCxnSpPr>
          <p:cNvPr id="11" name="Straight Connector 10"/>
          <p:cNvCxnSpPr/>
          <p:nvPr userDrawn="1"/>
        </p:nvCxnSpPr>
        <p:spPr>
          <a:xfrm>
            <a:off x="8608195" y="1929"/>
            <a:ext cx="9425" cy="160687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6867895" y="-17143"/>
            <a:ext cx="9425" cy="160687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6796"/>
          <a:stretch/>
        </p:blipFill>
        <p:spPr>
          <a:xfrm>
            <a:off x="8714358" y="78450"/>
            <a:ext cx="3404966" cy="1379364"/>
          </a:xfrm>
          <a:prstGeom prst="rect">
            <a:avLst/>
          </a:prstGeom>
        </p:spPr>
      </p:pic>
      <p:pic>
        <p:nvPicPr>
          <p:cNvPr id="30" name="Picture 29"/>
          <p:cNvPicPr>
            <a:picLocks noChangeAspect="1"/>
          </p:cNvPicPr>
          <p:nvPr userDrawn="1"/>
        </p:nvPicPr>
        <p:blipFill rotWithShape="1">
          <a:blip r:embed="rId5">
            <a:clrChange>
              <a:clrFrom>
                <a:srgbClr val="FFFFFF"/>
              </a:clrFrom>
              <a:clrTo>
                <a:srgbClr val="FFFFFF">
                  <a:alpha val="0"/>
                </a:srgbClr>
              </a:clrTo>
            </a:clrChange>
          </a:blip>
          <a:srcRect l="22867" t="43054" r="26470" b="29711"/>
          <a:stretch/>
        </p:blipFill>
        <p:spPr>
          <a:xfrm>
            <a:off x="2872909" y="2022502"/>
            <a:ext cx="6591869" cy="1992302"/>
          </a:xfrm>
          <a:prstGeom prst="rect">
            <a:avLst/>
          </a:prstGeom>
        </p:spPr>
      </p:pic>
      <p:sp>
        <p:nvSpPr>
          <p:cNvPr id="32" name="Title Placeholder 1"/>
          <p:cNvSpPr>
            <a:spLocks noGrp="1"/>
          </p:cNvSpPr>
          <p:nvPr>
            <p:ph type="title" hasCustomPrompt="1"/>
          </p:nvPr>
        </p:nvSpPr>
        <p:spPr>
          <a:xfrm>
            <a:off x="846389" y="4046188"/>
            <a:ext cx="10515600" cy="830264"/>
          </a:xfrm>
          <a:prstGeom prst="rect">
            <a:avLst/>
          </a:prstGeom>
        </p:spPr>
        <p:txBody>
          <a:bodyPr vert="horz" lIns="91440" tIns="45720" rIns="91440" bIns="45720" rtlCol="0" anchor="ctr">
            <a:normAutofit/>
          </a:bodyPr>
          <a:lstStyle>
            <a:lvl1pPr algn="ctr">
              <a:defRPr u="sng"/>
            </a:lvl1pPr>
          </a:lstStyle>
          <a:p>
            <a:r>
              <a:rPr lang="en-GB"/>
              <a:t>Sub Title</a:t>
            </a:r>
          </a:p>
        </p:txBody>
      </p:sp>
      <p:sp>
        <p:nvSpPr>
          <p:cNvPr id="17" name="Rectangle 16"/>
          <p:cNvSpPr/>
          <p:nvPr userDrawn="1"/>
        </p:nvSpPr>
        <p:spPr>
          <a:xfrm>
            <a:off x="0" y="6435719"/>
            <a:ext cx="5253554" cy="369332"/>
          </a:xfrm>
          <a:prstGeom prst="rect">
            <a:avLst/>
          </a:prstGeom>
        </p:spPr>
        <p:txBody>
          <a:bodyPr wrap="none">
            <a:spAutoFit/>
          </a:bodyPr>
          <a:lstStyle/>
          <a:p>
            <a:pPr algn="l"/>
            <a:r>
              <a:rPr lang="en-GB" sz="1800" b="1">
                <a:solidFill>
                  <a:schemeClr val="bg1"/>
                </a:solidFill>
                <a:latin typeface="Square721 BT" panose="020B0504020202060204" pitchFamily="34" charset="0"/>
              </a:rPr>
              <a:t>Be Happy, Be Ambitious, Make</a:t>
            </a:r>
            <a:r>
              <a:rPr lang="en-GB" sz="1800" b="1" baseline="0">
                <a:solidFill>
                  <a:schemeClr val="bg1"/>
                </a:solidFill>
                <a:latin typeface="Square721 BT" panose="020B0504020202060204" pitchFamily="34" charset="0"/>
              </a:rPr>
              <a:t> a Difference</a:t>
            </a:r>
            <a:endParaRPr lang="en-GB" sz="1800" b="1">
              <a:solidFill>
                <a:schemeClr val="bg1"/>
              </a:solidFill>
              <a:latin typeface="Square721 BT" panose="020B0504020202060204" pitchFamily="34" charset="0"/>
            </a:endParaRPr>
          </a:p>
        </p:txBody>
      </p:sp>
      <p:cxnSp>
        <p:nvCxnSpPr>
          <p:cNvPr id="18" name="Straight Connector 17"/>
          <p:cNvCxnSpPr/>
          <p:nvPr userDrawn="1"/>
        </p:nvCxnSpPr>
        <p:spPr>
          <a:xfrm>
            <a:off x="0" y="-12758"/>
            <a:ext cx="12200189" cy="32422"/>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62" y="1558592"/>
            <a:ext cx="12200189" cy="23999"/>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077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8C8EDE-E4AB-4184-AE8B-5DAA72AFC306}" type="datetimeFigureOut">
              <a:rPr lang="en-GB" smtClean="0"/>
              <a:t>24/08/2022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5FA953-F16E-4795-ABE9-607C4CA6701C}" type="slidenum">
              <a:rPr lang="en-GB" smtClean="0"/>
              <a:t>‹#›</a:t>
            </a:fld>
            <a:endParaRPr lang="en-GB"/>
          </a:p>
        </p:txBody>
      </p:sp>
    </p:spTree>
    <p:extLst>
      <p:ext uri="{BB962C8B-B14F-4D97-AF65-F5344CB8AC3E}">
        <p14:creationId xmlns:p14="http://schemas.microsoft.com/office/powerpoint/2010/main" val="347969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8C8EDE-E4AB-4184-AE8B-5DAA72AFC306}" type="datetimeFigureOut">
              <a:rPr lang="en-GB" smtClean="0"/>
              <a:t>24/08/2022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5FA953-F16E-4795-ABE9-607C4CA6701C}" type="slidenum">
              <a:rPr lang="en-GB" smtClean="0"/>
              <a:t>‹#›</a:t>
            </a:fld>
            <a:endParaRPr lang="en-GB"/>
          </a:p>
        </p:txBody>
      </p:sp>
    </p:spTree>
    <p:extLst>
      <p:ext uri="{BB962C8B-B14F-4D97-AF65-F5344CB8AC3E}">
        <p14:creationId xmlns:p14="http://schemas.microsoft.com/office/powerpoint/2010/main" val="173925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60425"/>
            <a:ext cx="10515600" cy="830264"/>
          </a:xfrm>
        </p:spPr>
        <p:txBody>
          <a:bodyPr/>
          <a:lstStyle>
            <a:lvl1pPr>
              <a:defRPr b="1" u="none"/>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6056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ctr"/>
          <a:lstStyle>
            <a:lvl1pPr>
              <a:defRPr sz="6000" u="sng"/>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C8EDE-E4AB-4184-AE8B-5DAA72AFC306}" type="datetimeFigureOut">
              <a:rPr lang="en-GB" smtClean="0"/>
              <a:t>24/08/2022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5FA953-F16E-4795-ABE9-607C4CA6701C}" type="slidenum">
              <a:rPr lang="en-GB" smtClean="0"/>
              <a:t>‹#›</a:t>
            </a:fld>
            <a:endParaRPr lang="en-GB"/>
          </a:p>
        </p:txBody>
      </p:sp>
    </p:spTree>
    <p:extLst>
      <p:ext uri="{BB962C8B-B14F-4D97-AF65-F5344CB8AC3E}">
        <p14:creationId xmlns:p14="http://schemas.microsoft.com/office/powerpoint/2010/main" val="2806748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8C8EDE-E4AB-4184-AE8B-5DAA72AFC306}" type="datetimeFigureOut">
              <a:rPr lang="en-GB" smtClean="0"/>
              <a:t>24/08/2022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5FA953-F16E-4795-ABE9-607C4CA6701C}" type="slidenum">
              <a:rPr lang="en-GB" smtClean="0"/>
              <a:t>‹#›</a:t>
            </a:fld>
            <a:endParaRPr lang="en-GB"/>
          </a:p>
        </p:txBody>
      </p:sp>
    </p:spTree>
    <p:extLst>
      <p:ext uri="{BB962C8B-B14F-4D97-AF65-F5344CB8AC3E}">
        <p14:creationId xmlns:p14="http://schemas.microsoft.com/office/powerpoint/2010/main" val="152708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8C8EDE-E4AB-4184-AE8B-5DAA72AFC306}" type="datetimeFigureOut">
              <a:rPr lang="en-GB" smtClean="0"/>
              <a:t>24/08/2022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5FA953-F16E-4795-ABE9-607C4CA6701C}" type="slidenum">
              <a:rPr lang="en-GB" smtClean="0"/>
              <a:t>‹#›</a:t>
            </a:fld>
            <a:endParaRPr lang="en-GB"/>
          </a:p>
        </p:txBody>
      </p:sp>
    </p:spTree>
    <p:extLst>
      <p:ext uri="{BB962C8B-B14F-4D97-AF65-F5344CB8AC3E}">
        <p14:creationId xmlns:p14="http://schemas.microsoft.com/office/powerpoint/2010/main" val="65214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8C8EDE-E4AB-4184-AE8B-5DAA72AFC306}" type="datetimeFigureOut">
              <a:rPr lang="en-GB" smtClean="0"/>
              <a:t>24/08/2022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5FA953-F16E-4795-ABE9-607C4CA6701C}" type="slidenum">
              <a:rPr lang="en-GB" smtClean="0"/>
              <a:t>‹#›</a:t>
            </a:fld>
            <a:endParaRPr lang="en-GB"/>
          </a:p>
        </p:txBody>
      </p:sp>
    </p:spTree>
    <p:extLst>
      <p:ext uri="{BB962C8B-B14F-4D97-AF65-F5344CB8AC3E}">
        <p14:creationId xmlns:p14="http://schemas.microsoft.com/office/powerpoint/2010/main" val="184977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8EDE-E4AB-4184-AE8B-5DAA72AFC306}" type="datetimeFigureOut">
              <a:rPr lang="en-GB" smtClean="0"/>
              <a:t>24/08/2022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5FA953-F16E-4795-ABE9-607C4CA6701C}" type="slidenum">
              <a:rPr lang="en-GB" smtClean="0"/>
              <a:t>‹#›</a:t>
            </a:fld>
            <a:endParaRPr lang="en-GB"/>
          </a:p>
        </p:txBody>
      </p:sp>
    </p:spTree>
    <p:extLst>
      <p:ext uri="{BB962C8B-B14F-4D97-AF65-F5344CB8AC3E}">
        <p14:creationId xmlns:p14="http://schemas.microsoft.com/office/powerpoint/2010/main" val="156099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8C8EDE-E4AB-4184-AE8B-5DAA72AFC306}" type="datetimeFigureOut">
              <a:rPr lang="en-GB" smtClean="0"/>
              <a:t>24/08/2022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5FA953-F16E-4795-ABE9-607C4CA6701C}" type="slidenum">
              <a:rPr lang="en-GB" smtClean="0"/>
              <a:t>‹#›</a:t>
            </a:fld>
            <a:endParaRPr lang="en-GB"/>
          </a:p>
        </p:txBody>
      </p:sp>
    </p:spTree>
    <p:extLst>
      <p:ext uri="{BB962C8B-B14F-4D97-AF65-F5344CB8AC3E}">
        <p14:creationId xmlns:p14="http://schemas.microsoft.com/office/powerpoint/2010/main" val="198129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8C8EDE-E4AB-4184-AE8B-5DAA72AFC306}" type="datetimeFigureOut">
              <a:rPr lang="en-GB" smtClean="0"/>
              <a:t>24/08/2022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5FA953-F16E-4795-ABE9-607C4CA6701C}" type="slidenum">
              <a:rPr lang="en-GB" smtClean="0"/>
              <a:t>‹#›</a:t>
            </a:fld>
            <a:endParaRPr lang="en-GB"/>
          </a:p>
        </p:txBody>
      </p:sp>
    </p:spTree>
    <p:extLst>
      <p:ext uri="{BB962C8B-B14F-4D97-AF65-F5344CB8AC3E}">
        <p14:creationId xmlns:p14="http://schemas.microsoft.com/office/powerpoint/2010/main" val="348676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DAD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0424"/>
            <a:ext cx="10515600" cy="830264"/>
          </a:xfrm>
          <a:prstGeom prst="rect">
            <a:avLst/>
          </a:prstGeom>
        </p:spPr>
        <p:txBody>
          <a:bodyPr vert="horz" lIns="91440" tIns="45720" rIns="91440" bIns="45720" rtlCol="0" anchor="ctr">
            <a:normAutofit/>
          </a:bodyPr>
          <a:lstStyle/>
          <a:p>
            <a:r>
              <a:rPr lang="en-GB"/>
              <a:t>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C8EDE-E4AB-4184-AE8B-5DAA72AFC306}" type="datetimeFigureOut">
              <a:rPr lang="en-GB" smtClean="0"/>
              <a:t>24/08/2022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FA953-F16E-4795-ABE9-607C4CA6701C}" type="slidenum">
              <a:rPr lang="en-GB" smtClean="0"/>
              <a:t>‹#›</a:t>
            </a:fld>
            <a:endParaRPr lang="en-GB"/>
          </a:p>
        </p:txBody>
      </p:sp>
      <p:sp>
        <p:nvSpPr>
          <p:cNvPr id="13" name="Oval 12"/>
          <p:cNvSpPr/>
          <p:nvPr userDrawn="1"/>
        </p:nvSpPr>
        <p:spPr>
          <a:xfrm>
            <a:off x="11716150" y="579983"/>
            <a:ext cx="260654" cy="273069"/>
          </a:xfrm>
          <a:prstGeom prst="ellipse">
            <a:avLst/>
          </a:prstGeom>
          <a:solidFill>
            <a:srgbClr val="FF0000"/>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5" name="Oval 14"/>
          <p:cNvSpPr/>
          <p:nvPr userDrawn="1"/>
        </p:nvSpPr>
        <p:spPr>
          <a:xfrm>
            <a:off x="10847346" y="209901"/>
            <a:ext cx="193827" cy="189492"/>
          </a:xfrm>
          <a:prstGeom prst="ellipse">
            <a:avLst/>
          </a:prstGeom>
          <a:solidFill>
            <a:srgbClr val="FF0000"/>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Oval 15"/>
          <p:cNvSpPr/>
          <p:nvPr userDrawn="1"/>
        </p:nvSpPr>
        <p:spPr>
          <a:xfrm>
            <a:off x="11191687" y="120266"/>
            <a:ext cx="193827" cy="189492"/>
          </a:xfrm>
          <a:prstGeom prst="ellipse">
            <a:avLst/>
          </a:prstGeom>
          <a:solidFill>
            <a:srgbClr val="FF0000"/>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7" name="Oval 16"/>
          <p:cNvSpPr/>
          <p:nvPr userDrawn="1"/>
        </p:nvSpPr>
        <p:spPr>
          <a:xfrm>
            <a:off x="11536028" y="249815"/>
            <a:ext cx="222481" cy="227382"/>
          </a:xfrm>
          <a:prstGeom prst="ellipse">
            <a:avLst/>
          </a:prstGeom>
          <a:solidFill>
            <a:srgbClr val="FF0000"/>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8" name="Oval 17"/>
          <p:cNvSpPr/>
          <p:nvPr userDrawn="1"/>
        </p:nvSpPr>
        <p:spPr>
          <a:xfrm>
            <a:off x="11774915" y="982101"/>
            <a:ext cx="284508" cy="271365"/>
          </a:xfrm>
          <a:prstGeom prst="ellipse">
            <a:avLst/>
          </a:prstGeom>
          <a:solidFill>
            <a:srgbClr val="FF0000"/>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252885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quare721 BT" panose="020B050402020206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heatrefolk.com/free-resources/shakespear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AD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130180"/>
            <a:ext cx="10515600" cy="830264"/>
          </a:xfrm>
        </p:spPr>
        <p:txBody>
          <a:bodyPr/>
          <a:lstStyle/>
          <a:p>
            <a:r>
              <a:rPr lang="en-GB" dirty="0"/>
              <a:t>A-Level Computer Science</a:t>
            </a:r>
          </a:p>
        </p:txBody>
      </p:sp>
    </p:spTree>
    <p:extLst>
      <p:ext uri="{BB962C8B-B14F-4D97-AF65-F5344CB8AC3E}">
        <p14:creationId xmlns:p14="http://schemas.microsoft.com/office/powerpoint/2010/main" val="1283012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74A5-9493-48DD-8997-8B384562DF94}"/>
              </a:ext>
            </a:extLst>
          </p:cNvPr>
          <p:cNvSpPr>
            <a:spLocks noGrp="1"/>
          </p:cNvSpPr>
          <p:nvPr>
            <p:ph type="title"/>
          </p:nvPr>
        </p:nvSpPr>
        <p:spPr/>
        <p:txBody>
          <a:bodyPr/>
          <a:lstStyle/>
          <a:p>
            <a:r>
              <a:rPr lang="en-GB" dirty="0"/>
              <a:t>2.	What is a CSV?</a:t>
            </a:r>
          </a:p>
        </p:txBody>
      </p:sp>
      <p:sp>
        <p:nvSpPr>
          <p:cNvPr id="3" name="Content Placeholder 2">
            <a:extLst>
              <a:ext uri="{FF2B5EF4-FFF2-40B4-BE49-F238E27FC236}">
                <a16:creationId xmlns:a16="http://schemas.microsoft.com/office/drawing/2014/main" id="{E99F4C19-E54E-4B54-8A95-CAA467668271}"/>
              </a:ext>
            </a:extLst>
          </p:cNvPr>
          <p:cNvSpPr>
            <a:spLocks noGrp="1"/>
          </p:cNvSpPr>
          <p:nvPr>
            <p:ph idx="1"/>
          </p:nvPr>
        </p:nvSpPr>
        <p:spPr/>
        <p:txBody>
          <a:bodyPr>
            <a:normAutofit/>
          </a:bodyPr>
          <a:lstStyle/>
          <a:p>
            <a:pPr marL="0" indent="0">
              <a:buNone/>
            </a:pPr>
            <a:r>
              <a:rPr lang="en-GB" sz="3600" dirty="0"/>
              <a:t>CSV stands for “comma separated variables” and is a standard file format which you may not have seen before but is useful when dealing with large sets of data.</a:t>
            </a:r>
          </a:p>
        </p:txBody>
      </p:sp>
    </p:spTree>
    <p:extLst>
      <p:ext uri="{BB962C8B-B14F-4D97-AF65-F5344CB8AC3E}">
        <p14:creationId xmlns:p14="http://schemas.microsoft.com/office/powerpoint/2010/main" val="4208429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E6B3-79A7-4AFD-8A62-AA7472F3E321}"/>
              </a:ext>
            </a:extLst>
          </p:cNvPr>
          <p:cNvSpPr>
            <a:spLocks noGrp="1"/>
          </p:cNvSpPr>
          <p:nvPr>
            <p:ph type="title"/>
          </p:nvPr>
        </p:nvSpPr>
        <p:spPr/>
        <p:txBody>
          <a:bodyPr/>
          <a:lstStyle/>
          <a:p>
            <a:r>
              <a:rPr lang="en-GB" dirty="0"/>
              <a:t>3.	Creating a CSV</a:t>
            </a:r>
          </a:p>
        </p:txBody>
      </p:sp>
      <p:sp>
        <p:nvSpPr>
          <p:cNvPr id="3" name="Content Placeholder 2">
            <a:extLst>
              <a:ext uri="{FF2B5EF4-FFF2-40B4-BE49-F238E27FC236}">
                <a16:creationId xmlns:a16="http://schemas.microsoft.com/office/drawing/2014/main" id="{83F4D1C3-C18F-4BA3-BFF4-88F2DFC1F3A1}"/>
              </a:ext>
            </a:extLst>
          </p:cNvPr>
          <p:cNvSpPr>
            <a:spLocks noGrp="1"/>
          </p:cNvSpPr>
          <p:nvPr>
            <p:ph idx="1"/>
          </p:nvPr>
        </p:nvSpPr>
        <p:spPr/>
        <p:txBody>
          <a:bodyPr>
            <a:normAutofit/>
          </a:bodyPr>
          <a:lstStyle/>
          <a:p>
            <a:pPr marL="0" indent="0">
              <a:buNone/>
            </a:pPr>
            <a:r>
              <a:rPr lang="en-GB" sz="3600" dirty="0"/>
              <a:t>You can type out a .csv by hand using a text editor, but spreadsheet software like Excel will also create .csv files for you quickly and easily.</a:t>
            </a:r>
          </a:p>
        </p:txBody>
      </p:sp>
    </p:spTree>
    <p:extLst>
      <p:ext uri="{BB962C8B-B14F-4D97-AF65-F5344CB8AC3E}">
        <p14:creationId xmlns:p14="http://schemas.microsoft.com/office/powerpoint/2010/main" val="313795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621EF-C265-4020-BFA6-57D17B9C4029}"/>
              </a:ext>
            </a:extLst>
          </p:cNvPr>
          <p:cNvSpPr>
            <a:spLocks noGrp="1"/>
          </p:cNvSpPr>
          <p:nvPr>
            <p:ph type="title"/>
          </p:nvPr>
        </p:nvSpPr>
        <p:spPr/>
        <p:txBody>
          <a:bodyPr/>
          <a:lstStyle/>
          <a:p>
            <a:r>
              <a:rPr lang="en-GB" dirty="0"/>
              <a:t>4.	Opening and reading files</a:t>
            </a:r>
          </a:p>
        </p:txBody>
      </p:sp>
      <p:sp>
        <p:nvSpPr>
          <p:cNvPr id="3" name="Content Placeholder 2">
            <a:extLst>
              <a:ext uri="{FF2B5EF4-FFF2-40B4-BE49-F238E27FC236}">
                <a16:creationId xmlns:a16="http://schemas.microsoft.com/office/drawing/2014/main" id="{236966D0-6BE6-48EF-9869-B5A8AB1691C5}"/>
              </a:ext>
            </a:extLst>
          </p:cNvPr>
          <p:cNvSpPr>
            <a:spLocks noGrp="1"/>
          </p:cNvSpPr>
          <p:nvPr>
            <p:ph idx="1"/>
          </p:nvPr>
        </p:nvSpPr>
        <p:spPr/>
        <p:txBody>
          <a:bodyPr>
            <a:normAutofit/>
          </a:bodyPr>
          <a:lstStyle/>
          <a:p>
            <a:pPr marL="0" indent="0">
              <a:buNone/>
            </a:pPr>
            <a:r>
              <a:rPr lang="en-GB" sz="3600" dirty="0"/>
              <a:t>File handling is part of the GCSE computer science course, you can type the code out yourself, or use the “04 reading files.py” file as a starting point.</a:t>
            </a:r>
          </a:p>
        </p:txBody>
      </p:sp>
    </p:spTree>
    <p:extLst>
      <p:ext uri="{BB962C8B-B14F-4D97-AF65-F5344CB8AC3E}">
        <p14:creationId xmlns:p14="http://schemas.microsoft.com/office/powerpoint/2010/main" val="247638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0824-AD27-4E18-8E50-43F2CB22C5C8}"/>
              </a:ext>
            </a:extLst>
          </p:cNvPr>
          <p:cNvSpPr>
            <a:spLocks noGrp="1"/>
          </p:cNvSpPr>
          <p:nvPr>
            <p:ph type="title"/>
          </p:nvPr>
        </p:nvSpPr>
        <p:spPr/>
        <p:txBody>
          <a:bodyPr/>
          <a:lstStyle/>
          <a:p>
            <a:r>
              <a:rPr lang="en-GB" dirty="0"/>
              <a:t>5.	Creating and using lists</a:t>
            </a:r>
          </a:p>
        </p:txBody>
      </p:sp>
      <p:sp>
        <p:nvSpPr>
          <p:cNvPr id="3" name="Content Placeholder 2">
            <a:extLst>
              <a:ext uri="{FF2B5EF4-FFF2-40B4-BE49-F238E27FC236}">
                <a16:creationId xmlns:a16="http://schemas.microsoft.com/office/drawing/2014/main" id="{C041C7FD-22AD-4400-8180-489710FCD601}"/>
              </a:ext>
            </a:extLst>
          </p:cNvPr>
          <p:cNvSpPr>
            <a:spLocks noGrp="1"/>
          </p:cNvSpPr>
          <p:nvPr>
            <p:ph idx="1"/>
          </p:nvPr>
        </p:nvSpPr>
        <p:spPr/>
        <p:txBody>
          <a:bodyPr>
            <a:normAutofit/>
          </a:bodyPr>
          <a:lstStyle/>
          <a:p>
            <a:pPr marL="0" indent="0">
              <a:buNone/>
            </a:pPr>
            <a:r>
              <a:rPr lang="en-GB" sz="3600" dirty="0"/>
              <a:t>Lists are a standard data structure in Python, we won’t look at them in detail, you just need to know how to make an empty list, and then add stuff to it.  The template file is called “05 creating lists.py”</a:t>
            </a:r>
          </a:p>
        </p:txBody>
      </p:sp>
    </p:spTree>
    <p:extLst>
      <p:ext uri="{BB962C8B-B14F-4D97-AF65-F5344CB8AC3E}">
        <p14:creationId xmlns:p14="http://schemas.microsoft.com/office/powerpoint/2010/main" val="317590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0550-5C2A-423E-81AB-AAABFCFDA3D9}"/>
              </a:ext>
            </a:extLst>
          </p:cNvPr>
          <p:cNvSpPr>
            <a:spLocks noGrp="1"/>
          </p:cNvSpPr>
          <p:nvPr>
            <p:ph type="title"/>
          </p:nvPr>
        </p:nvSpPr>
        <p:spPr/>
        <p:txBody>
          <a:bodyPr/>
          <a:lstStyle/>
          <a:p>
            <a:r>
              <a:rPr lang="en-GB" dirty="0"/>
              <a:t>6.	Picking randomly from a list</a:t>
            </a:r>
          </a:p>
        </p:txBody>
      </p:sp>
      <p:sp>
        <p:nvSpPr>
          <p:cNvPr id="3" name="Content Placeholder 2">
            <a:extLst>
              <a:ext uri="{FF2B5EF4-FFF2-40B4-BE49-F238E27FC236}">
                <a16:creationId xmlns:a16="http://schemas.microsoft.com/office/drawing/2014/main" id="{46143DF4-13F0-4ACE-924A-2FF7CB748CE6}"/>
              </a:ext>
            </a:extLst>
          </p:cNvPr>
          <p:cNvSpPr>
            <a:spLocks noGrp="1"/>
          </p:cNvSpPr>
          <p:nvPr>
            <p:ph idx="1"/>
          </p:nvPr>
        </p:nvSpPr>
        <p:spPr/>
        <p:txBody>
          <a:bodyPr>
            <a:normAutofit/>
          </a:bodyPr>
          <a:lstStyle/>
          <a:p>
            <a:pPr marL="0" indent="0">
              <a:buNone/>
            </a:pPr>
            <a:r>
              <a:rPr lang="en-GB" sz="3600" dirty="0"/>
              <a:t>We want a different insult every time, so let’s pick one from the list at random.  Python can’t do this by default, so we will use a library called random to help us out.  Template: “06 random choice.py”</a:t>
            </a:r>
          </a:p>
        </p:txBody>
      </p:sp>
    </p:spTree>
    <p:extLst>
      <p:ext uri="{BB962C8B-B14F-4D97-AF65-F5344CB8AC3E}">
        <p14:creationId xmlns:p14="http://schemas.microsoft.com/office/powerpoint/2010/main" val="3667207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C199-281F-410D-9570-93835909E31F}"/>
              </a:ext>
            </a:extLst>
          </p:cNvPr>
          <p:cNvSpPr>
            <a:spLocks noGrp="1"/>
          </p:cNvSpPr>
          <p:nvPr>
            <p:ph type="title"/>
          </p:nvPr>
        </p:nvSpPr>
        <p:spPr/>
        <p:txBody>
          <a:bodyPr/>
          <a:lstStyle/>
          <a:p>
            <a:r>
              <a:rPr lang="en-GB" dirty="0"/>
              <a:t>7.	Formatting your output</a:t>
            </a:r>
          </a:p>
        </p:txBody>
      </p:sp>
      <p:sp>
        <p:nvSpPr>
          <p:cNvPr id="3" name="Content Placeholder 2">
            <a:extLst>
              <a:ext uri="{FF2B5EF4-FFF2-40B4-BE49-F238E27FC236}">
                <a16:creationId xmlns:a16="http://schemas.microsoft.com/office/drawing/2014/main" id="{10A20FDC-FE2D-4D6B-90CB-EE6A5D8A798E}"/>
              </a:ext>
            </a:extLst>
          </p:cNvPr>
          <p:cNvSpPr>
            <a:spLocks noGrp="1"/>
          </p:cNvSpPr>
          <p:nvPr>
            <p:ph idx="1"/>
          </p:nvPr>
        </p:nvSpPr>
        <p:spPr/>
        <p:txBody>
          <a:bodyPr>
            <a:normAutofit/>
          </a:bodyPr>
          <a:lstStyle/>
          <a:p>
            <a:pPr marL="0" indent="0">
              <a:buNone/>
            </a:pPr>
            <a:r>
              <a:rPr lang="en-GB" sz="3600" dirty="0">
                <a:effectLst/>
                <a:latin typeface="Calibri" panose="020F0502020204030204" pitchFamily="34" charset="0"/>
                <a:ea typeface="Calibri" panose="020F0502020204030204" pitchFamily="34" charset="0"/>
                <a:cs typeface="Times New Roman" panose="02020603050405020304" pitchFamily="18" charset="0"/>
              </a:rPr>
              <a:t>Finally, it would help to make the output easy to read, with spaces and stuff!  Formatting strings is a big complex topic, so we’ll just look at a very simple approach here.  Template: “07 formatting.py”</a:t>
            </a:r>
          </a:p>
        </p:txBody>
      </p:sp>
    </p:spTree>
    <p:extLst>
      <p:ext uri="{BB962C8B-B14F-4D97-AF65-F5344CB8AC3E}">
        <p14:creationId xmlns:p14="http://schemas.microsoft.com/office/powerpoint/2010/main" val="399622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B7E2-4573-41F4-92D6-760642AC0FBC}"/>
              </a:ext>
            </a:extLst>
          </p:cNvPr>
          <p:cNvSpPr>
            <a:spLocks noGrp="1"/>
          </p:cNvSpPr>
          <p:nvPr>
            <p:ph type="title"/>
          </p:nvPr>
        </p:nvSpPr>
        <p:spPr/>
        <p:txBody>
          <a:bodyPr/>
          <a:lstStyle/>
          <a:p>
            <a:r>
              <a:rPr lang="en-GB" dirty="0"/>
              <a:t>Possible extensions:</a:t>
            </a:r>
          </a:p>
        </p:txBody>
      </p:sp>
      <p:sp>
        <p:nvSpPr>
          <p:cNvPr id="3" name="Content Placeholder 2">
            <a:extLst>
              <a:ext uri="{FF2B5EF4-FFF2-40B4-BE49-F238E27FC236}">
                <a16:creationId xmlns:a16="http://schemas.microsoft.com/office/drawing/2014/main" id="{953C75B3-95FA-4448-B919-2B0099F524D8}"/>
              </a:ext>
            </a:extLst>
          </p:cNvPr>
          <p:cNvSpPr>
            <a:spLocks noGrp="1"/>
          </p:cNvSpPr>
          <p:nvPr>
            <p:ph idx="1"/>
          </p:nvPr>
        </p:nvSpPr>
        <p:spPr/>
        <p:txBody>
          <a:bodyPr>
            <a:normAutofit/>
          </a:bodyPr>
          <a:lstStyle/>
          <a:p>
            <a:pPr marL="342900" lvl="0" indent="-342900">
              <a:lnSpc>
                <a:spcPct val="107000"/>
              </a:lnSpc>
              <a:buFont typeface="Symbol" panose="05050102010706020507" pitchFamily="18" charset="2"/>
              <a:buChar char=""/>
            </a:pPr>
            <a:r>
              <a:rPr lang="en-GB" sz="3600" dirty="0">
                <a:effectLst/>
                <a:latin typeface="Calibri" panose="020F0502020204030204" pitchFamily="34" charset="0"/>
                <a:ea typeface="Calibri" panose="020F0502020204030204" pitchFamily="34" charset="0"/>
                <a:cs typeface="Times New Roman" panose="02020603050405020304" pitchFamily="18" charset="0"/>
              </a:rPr>
              <a:t>Add some more insults of your own to the list.</a:t>
            </a:r>
          </a:p>
          <a:p>
            <a:pPr marL="342900" lvl="0" indent="-342900">
              <a:lnSpc>
                <a:spcPct val="107000"/>
              </a:lnSpc>
              <a:buFont typeface="Symbol" panose="05050102010706020507" pitchFamily="18" charset="2"/>
              <a:buChar char=""/>
            </a:pPr>
            <a:r>
              <a:rPr lang="en-GB" sz="3600" dirty="0">
                <a:effectLst/>
                <a:latin typeface="Calibri" panose="020F0502020204030204" pitchFamily="34" charset="0"/>
                <a:ea typeface="Calibri" panose="020F0502020204030204" pitchFamily="34" charset="0"/>
                <a:cs typeface="Times New Roman" panose="02020603050405020304" pitchFamily="18" charset="0"/>
              </a:rPr>
              <a:t>Make the output prettier.</a:t>
            </a:r>
          </a:p>
          <a:p>
            <a:pPr marL="342900" lvl="0" indent="-342900">
              <a:lnSpc>
                <a:spcPct val="107000"/>
              </a:lnSpc>
              <a:buFont typeface="Symbol" panose="05050102010706020507" pitchFamily="18" charset="2"/>
              <a:buChar char=""/>
            </a:pPr>
            <a:r>
              <a:rPr lang="en-GB" sz="3600" dirty="0">
                <a:effectLst/>
                <a:latin typeface="Calibri" panose="020F0502020204030204" pitchFamily="34" charset="0"/>
                <a:ea typeface="Calibri" panose="020F0502020204030204" pitchFamily="34" charset="0"/>
                <a:cs typeface="Times New Roman" panose="02020603050405020304" pitchFamily="18" charset="0"/>
              </a:rPr>
              <a:t>Make the program reusable (it could ask if you want another insult and only exit if you say no).</a:t>
            </a:r>
          </a:p>
          <a:p>
            <a:pPr marL="342900" lvl="0" indent="-342900">
              <a:lnSpc>
                <a:spcPct val="107000"/>
              </a:lnSpc>
              <a:spcAft>
                <a:spcPts val="800"/>
              </a:spcAft>
              <a:buFont typeface="Symbol" panose="05050102010706020507" pitchFamily="18" charset="2"/>
              <a:buChar char=""/>
            </a:pPr>
            <a:r>
              <a:rPr lang="en-GB" sz="3600" dirty="0">
                <a:effectLst/>
                <a:latin typeface="Calibri" panose="020F0502020204030204" pitchFamily="34" charset="0"/>
                <a:ea typeface="Calibri" panose="020F0502020204030204" pitchFamily="34" charset="0"/>
                <a:cs typeface="Times New Roman" panose="02020603050405020304" pitchFamily="18" charset="0"/>
              </a:rPr>
              <a:t>Create a GUI for the program (there are many, many ways to do this!)</a:t>
            </a:r>
          </a:p>
        </p:txBody>
      </p:sp>
    </p:spTree>
    <p:extLst>
      <p:ext uri="{BB962C8B-B14F-4D97-AF65-F5344CB8AC3E}">
        <p14:creationId xmlns:p14="http://schemas.microsoft.com/office/powerpoint/2010/main" val="322638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4494-1FF4-4365-8317-81AA1359E355}"/>
              </a:ext>
            </a:extLst>
          </p:cNvPr>
          <p:cNvSpPr>
            <a:spLocks noGrp="1"/>
          </p:cNvSpPr>
          <p:nvPr>
            <p:ph type="title"/>
          </p:nvPr>
        </p:nvSpPr>
        <p:spPr/>
        <p:txBody>
          <a:bodyPr/>
          <a:lstStyle/>
          <a:p>
            <a:r>
              <a:rPr lang="en-GB" dirty="0"/>
              <a:t>Do Now</a:t>
            </a:r>
          </a:p>
        </p:txBody>
      </p:sp>
      <p:sp>
        <p:nvSpPr>
          <p:cNvPr id="3" name="Content Placeholder 2">
            <a:extLst>
              <a:ext uri="{FF2B5EF4-FFF2-40B4-BE49-F238E27FC236}">
                <a16:creationId xmlns:a16="http://schemas.microsoft.com/office/drawing/2014/main" id="{A237A744-80F2-49BE-AA33-D74E39B7872E}"/>
              </a:ext>
            </a:extLst>
          </p:cNvPr>
          <p:cNvSpPr>
            <a:spLocks noGrp="1"/>
          </p:cNvSpPr>
          <p:nvPr>
            <p:ph idx="1"/>
          </p:nvPr>
        </p:nvSpPr>
        <p:spPr/>
        <p:txBody>
          <a:bodyPr>
            <a:normAutofit/>
          </a:bodyPr>
          <a:lstStyle/>
          <a:p>
            <a:pPr marL="0" indent="0">
              <a:buNone/>
            </a:pPr>
            <a:r>
              <a:rPr lang="en-GB" sz="3600" dirty="0"/>
              <a:t>What do </a:t>
            </a:r>
            <a:r>
              <a:rPr lang="en-GB" sz="3600" b="1" dirty="0"/>
              <a:t>you</a:t>
            </a:r>
            <a:r>
              <a:rPr lang="en-GB" sz="3600" dirty="0"/>
              <a:t> think A-level computer science will cover?</a:t>
            </a:r>
          </a:p>
        </p:txBody>
      </p:sp>
    </p:spTree>
    <p:extLst>
      <p:ext uri="{BB962C8B-B14F-4D97-AF65-F5344CB8AC3E}">
        <p14:creationId xmlns:p14="http://schemas.microsoft.com/office/powerpoint/2010/main" val="179519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2B1B-2A03-414B-8378-74516A2C0685}"/>
              </a:ext>
            </a:extLst>
          </p:cNvPr>
          <p:cNvSpPr>
            <a:spLocks noGrp="1"/>
          </p:cNvSpPr>
          <p:nvPr>
            <p:ph type="title"/>
          </p:nvPr>
        </p:nvSpPr>
        <p:spPr>
          <a:xfrm>
            <a:off x="838200" y="0"/>
            <a:ext cx="10515600" cy="830264"/>
          </a:xfrm>
        </p:spPr>
        <p:txBody>
          <a:bodyPr/>
          <a:lstStyle/>
          <a:p>
            <a:r>
              <a:rPr lang="en-GB" dirty="0"/>
              <a:t>Component 1 – Computer Systems</a:t>
            </a:r>
          </a:p>
        </p:txBody>
      </p:sp>
      <p:sp>
        <p:nvSpPr>
          <p:cNvPr id="3" name="Content Placeholder 2">
            <a:extLst>
              <a:ext uri="{FF2B5EF4-FFF2-40B4-BE49-F238E27FC236}">
                <a16:creationId xmlns:a16="http://schemas.microsoft.com/office/drawing/2014/main" id="{9D74F212-B975-412C-AB89-D24FA9B58AE6}"/>
              </a:ext>
            </a:extLst>
          </p:cNvPr>
          <p:cNvSpPr>
            <a:spLocks noGrp="1"/>
          </p:cNvSpPr>
          <p:nvPr>
            <p:ph idx="1"/>
          </p:nvPr>
        </p:nvSpPr>
        <p:spPr>
          <a:xfrm>
            <a:off x="838200" y="830264"/>
            <a:ext cx="10515600" cy="6027736"/>
          </a:xfrm>
        </p:spPr>
        <p:txBody>
          <a:bodyPr>
            <a:normAutofit/>
          </a:bodyPr>
          <a:lstStyle/>
          <a:p>
            <a:pPr hangingPunct="0">
              <a:lnSpc>
                <a:spcPct val="107000"/>
              </a:lnSpc>
              <a:spcAft>
                <a:spcPts val="600"/>
              </a:spcAft>
            </a:pPr>
            <a:r>
              <a:rPr lang="en-GB" sz="2800" dirty="0">
                <a:effectLst/>
                <a:latin typeface="Calibri" panose="020F0502020204030204" pitchFamily="34" charset="0"/>
                <a:ea typeface="Calibri" panose="020F0502020204030204" pitchFamily="34" charset="0"/>
                <a:cs typeface="Calibri" panose="020F0502020204030204" pitchFamily="34" charset="0"/>
              </a:rPr>
              <a:t>The characteristics of contemporary processors, input, output and storage devices.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hangingPunct="0">
              <a:lnSpc>
                <a:spcPct val="107000"/>
              </a:lnSpc>
              <a:spcAft>
                <a:spcPts val="600"/>
              </a:spcAft>
            </a:pPr>
            <a:r>
              <a:rPr lang="en-GB" sz="2800" dirty="0">
                <a:effectLst/>
                <a:latin typeface="Calibri" panose="020F0502020204030204" pitchFamily="34" charset="0"/>
                <a:ea typeface="Calibri" panose="020F0502020204030204" pitchFamily="34" charset="0"/>
                <a:cs typeface="Calibri" panose="020F0502020204030204" pitchFamily="34" charset="0"/>
              </a:rPr>
              <a:t>Types of software (operating systems) and the different methodologies used to develop software.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hangingPunct="0">
              <a:lnSpc>
                <a:spcPct val="107000"/>
              </a:lnSpc>
              <a:spcAft>
                <a:spcPts val="600"/>
              </a:spcAft>
            </a:pPr>
            <a:r>
              <a:rPr lang="en-GB" sz="2800" dirty="0">
                <a:effectLst/>
                <a:latin typeface="Calibri" panose="020F0502020204030204" pitchFamily="34" charset="0"/>
                <a:ea typeface="Calibri" panose="020F0502020204030204" pitchFamily="34" charset="0"/>
                <a:cs typeface="Calibri" panose="020F0502020204030204" pitchFamily="34" charset="0"/>
              </a:rPr>
              <a:t>Data exchange, database concepts, introduction to SQL.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hangingPunct="0">
              <a:lnSpc>
                <a:spcPct val="107000"/>
              </a:lnSpc>
              <a:spcAft>
                <a:spcPts val="600"/>
              </a:spcAft>
            </a:pPr>
            <a:r>
              <a:rPr lang="en-GB" sz="2800" dirty="0">
                <a:effectLst/>
                <a:latin typeface="Calibri" panose="020F0502020204030204" pitchFamily="34" charset="0"/>
                <a:ea typeface="Calibri" panose="020F0502020204030204" pitchFamily="34" charset="0"/>
                <a:cs typeface="Calibri" panose="020F0502020204030204" pitchFamily="34" charset="0"/>
              </a:rPr>
              <a:t>Networks, network security and threats, HTML and web technologies.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hangingPunct="0">
              <a:lnSpc>
                <a:spcPct val="107000"/>
              </a:lnSpc>
              <a:spcAft>
                <a:spcPts val="600"/>
              </a:spcAft>
            </a:pPr>
            <a:r>
              <a:rPr lang="en-GB" sz="2800" dirty="0">
                <a:effectLst/>
                <a:latin typeface="Calibri" panose="020F0502020204030204" pitchFamily="34" charset="0"/>
                <a:ea typeface="Calibri" panose="020F0502020204030204" pitchFamily="34" charset="0"/>
                <a:cs typeface="Calibri" panose="020F0502020204030204" pitchFamily="34" charset="0"/>
              </a:rPr>
              <a:t>Data types, Boolean algebra, data structures and algorithms (analysis and design of algorithms).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hangingPunct="0">
              <a:lnSpc>
                <a:spcPct val="107000"/>
              </a:lnSpc>
              <a:spcAft>
                <a:spcPts val="600"/>
              </a:spcAft>
            </a:pPr>
            <a:r>
              <a:rPr lang="en-GB" sz="2800" dirty="0">
                <a:effectLst/>
                <a:latin typeface="Calibri" panose="020F0502020204030204" pitchFamily="34" charset="0"/>
                <a:ea typeface="Calibri" panose="020F0502020204030204" pitchFamily="34" charset="0"/>
                <a:cs typeface="Calibri" panose="020F0502020204030204" pitchFamily="34" charset="0"/>
              </a:rPr>
              <a:t>Legal, moral, cultural and ethical issues. </a:t>
            </a:r>
          </a:p>
          <a:p>
            <a:pPr marL="0" indent="0" hangingPunct="0">
              <a:lnSpc>
                <a:spcPct val="107000"/>
              </a:lnSpc>
              <a:spcAft>
                <a:spcPts val="600"/>
              </a:spcAft>
              <a:buNone/>
            </a:pPr>
            <a:r>
              <a:rPr lang="en-GB" sz="2800" dirty="0">
                <a:effectLst/>
                <a:latin typeface="Calibri" panose="020F0502020204030204" pitchFamily="34" charset="0"/>
                <a:ea typeface="Calibri" panose="020F0502020204030204" pitchFamily="34" charset="0"/>
                <a:cs typeface="Calibri" panose="020F0502020204030204" pitchFamily="34" charset="0"/>
              </a:rPr>
              <a:t>Written exam paper (2hrs 30mins) worth 40% of total A Level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479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465C-C146-4BDE-AEDF-FA84FF78FDE0}"/>
              </a:ext>
            </a:extLst>
          </p:cNvPr>
          <p:cNvSpPr>
            <a:spLocks noGrp="1"/>
          </p:cNvSpPr>
          <p:nvPr>
            <p:ph type="title"/>
          </p:nvPr>
        </p:nvSpPr>
        <p:spPr>
          <a:xfrm>
            <a:off x="838200" y="0"/>
            <a:ext cx="10515600" cy="830264"/>
          </a:xfrm>
        </p:spPr>
        <p:txBody>
          <a:bodyPr>
            <a:normAutofit fontScale="90000"/>
          </a:bodyPr>
          <a:lstStyle/>
          <a:p>
            <a:r>
              <a:rPr lang="en-GB" dirty="0"/>
              <a:t>Component 2 – Algorithms and programming</a:t>
            </a:r>
          </a:p>
        </p:txBody>
      </p:sp>
      <p:sp>
        <p:nvSpPr>
          <p:cNvPr id="3" name="Content Placeholder 2">
            <a:extLst>
              <a:ext uri="{FF2B5EF4-FFF2-40B4-BE49-F238E27FC236}">
                <a16:creationId xmlns:a16="http://schemas.microsoft.com/office/drawing/2014/main" id="{77FAB991-F58B-471D-AF9F-2EA42D6D412C}"/>
              </a:ext>
            </a:extLst>
          </p:cNvPr>
          <p:cNvSpPr>
            <a:spLocks noGrp="1"/>
          </p:cNvSpPr>
          <p:nvPr>
            <p:ph idx="1"/>
          </p:nvPr>
        </p:nvSpPr>
        <p:spPr>
          <a:xfrm>
            <a:off x="838200" y="830264"/>
            <a:ext cx="10515600" cy="5346699"/>
          </a:xfrm>
        </p:spPr>
        <p:txBody>
          <a:bodyPr>
            <a:normAutofit/>
          </a:bodyPr>
          <a:lstStyle/>
          <a:p>
            <a:pPr hangingPunct="0">
              <a:lnSpc>
                <a:spcPct val="107000"/>
              </a:lnSpc>
              <a:spcAft>
                <a:spcPts val="600"/>
              </a:spcAft>
            </a:pPr>
            <a:r>
              <a:rPr lang="en-GB" sz="2800" dirty="0">
                <a:effectLst/>
                <a:latin typeface="Calibri" panose="020F0502020204030204" pitchFamily="34" charset="0"/>
                <a:ea typeface="Calibri" panose="020F0502020204030204" pitchFamily="34" charset="0"/>
                <a:cs typeface="Calibri" panose="020F0502020204030204" pitchFamily="34" charset="0"/>
              </a:rPr>
              <a:t>What is meant by computational thinking (thinking abstractly, thinking ahead, thinking procedurally, etc.)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hangingPunct="0">
              <a:lnSpc>
                <a:spcPct val="107000"/>
              </a:lnSpc>
              <a:spcAft>
                <a:spcPts val="600"/>
              </a:spcAft>
            </a:pPr>
            <a:r>
              <a:rPr lang="en-GB" sz="2800" dirty="0">
                <a:effectLst/>
                <a:latin typeface="Calibri" panose="020F0502020204030204" pitchFamily="34" charset="0"/>
                <a:ea typeface="Calibri" panose="020F0502020204030204" pitchFamily="34" charset="0"/>
                <a:cs typeface="Calibri" panose="020F0502020204030204" pitchFamily="34" charset="0"/>
              </a:rPr>
              <a:t>Problem solving and programming—how computers and programs can be used to solve problems.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hangingPunct="0">
              <a:lnSpc>
                <a:spcPct val="107000"/>
              </a:lnSpc>
              <a:spcAft>
                <a:spcPts val="600"/>
              </a:spcAft>
            </a:pPr>
            <a:r>
              <a:rPr lang="en-GB" sz="2800" dirty="0">
                <a:effectLst/>
                <a:latin typeface="Calibri" panose="020F0502020204030204" pitchFamily="34" charset="0"/>
                <a:ea typeface="Calibri" panose="020F0502020204030204" pitchFamily="34" charset="0"/>
                <a:cs typeface="Calibri" panose="020F0502020204030204" pitchFamily="34" charset="0"/>
              </a:rPr>
              <a:t>Algorithms and how they can be used to describe and solve problems.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dirty="0">
                <a:effectLst/>
                <a:latin typeface="Calibri" panose="020F0502020204030204" pitchFamily="34" charset="0"/>
                <a:ea typeface="Calibri" panose="020F0502020204030204" pitchFamily="34" charset="0"/>
                <a:cs typeface="Calibri" panose="020F0502020204030204" pitchFamily="34" charset="0"/>
              </a:rPr>
              <a:t>Written exam paper (2 hrs 30mins) worth 40% of total A Level.</a:t>
            </a:r>
            <a:endParaRPr lang="en-GB" dirty="0"/>
          </a:p>
        </p:txBody>
      </p:sp>
    </p:spTree>
    <p:extLst>
      <p:ext uri="{BB962C8B-B14F-4D97-AF65-F5344CB8AC3E}">
        <p14:creationId xmlns:p14="http://schemas.microsoft.com/office/powerpoint/2010/main" val="345683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9292-A40E-4623-9A53-126A412DEF0D}"/>
              </a:ext>
            </a:extLst>
          </p:cNvPr>
          <p:cNvSpPr>
            <a:spLocks noGrp="1"/>
          </p:cNvSpPr>
          <p:nvPr>
            <p:ph type="title"/>
          </p:nvPr>
        </p:nvSpPr>
        <p:spPr>
          <a:xfrm>
            <a:off x="838200" y="0"/>
            <a:ext cx="10515600" cy="830264"/>
          </a:xfrm>
        </p:spPr>
        <p:txBody>
          <a:bodyPr/>
          <a:lstStyle/>
          <a:p>
            <a:r>
              <a:rPr lang="en-GB" dirty="0"/>
              <a:t>Component 3 – Programming project</a:t>
            </a:r>
          </a:p>
        </p:txBody>
      </p:sp>
      <p:sp>
        <p:nvSpPr>
          <p:cNvPr id="3" name="Content Placeholder 2">
            <a:extLst>
              <a:ext uri="{FF2B5EF4-FFF2-40B4-BE49-F238E27FC236}">
                <a16:creationId xmlns:a16="http://schemas.microsoft.com/office/drawing/2014/main" id="{6AF14AFC-BC2F-4879-9402-C20FEB85C8D1}"/>
              </a:ext>
            </a:extLst>
          </p:cNvPr>
          <p:cNvSpPr>
            <a:spLocks noGrp="1"/>
          </p:cNvSpPr>
          <p:nvPr>
            <p:ph idx="1"/>
          </p:nvPr>
        </p:nvSpPr>
        <p:spPr>
          <a:xfrm>
            <a:off x="838200" y="830264"/>
            <a:ext cx="10515600" cy="5346699"/>
          </a:xfrm>
        </p:spPr>
        <p:txBody>
          <a:bodyPr>
            <a:normAutofit/>
          </a:bodyPr>
          <a:lstStyle/>
          <a:p>
            <a:pPr hangingPunct="0">
              <a:lnSpc>
                <a:spcPct val="107000"/>
              </a:lnSpc>
              <a:spcAft>
                <a:spcPts val="600"/>
              </a:spcAft>
            </a:pPr>
            <a:r>
              <a:rPr lang="en-GB" sz="2800" dirty="0">
                <a:effectLst/>
                <a:latin typeface="Calibri" panose="020F0502020204030204" pitchFamily="34" charset="0"/>
                <a:ea typeface="Calibri" panose="020F0502020204030204" pitchFamily="34" charset="0"/>
                <a:cs typeface="Calibri" panose="020F0502020204030204" pitchFamily="34" charset="0"/>
              </a:rPr>
              <a:t>Students are expected to apply the principles of computational thinking to a practical coding programming project.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hangingPunct="0">
              <a:lnSpc>
                <a:spcPct val="107000"/>
              </a:lnSpc>
              <a:spcAft>
                <a:spcPts val="600"/>
              </a:spcAft>
            </a:pPr>
            <a:r>
              <a:rPr lang="en-GB" sz="2800" dirty="0">
                <a:effectLst/>
                <a:latin typeface="Calibri" panose="020F0502020204030204" pitchFamily="34" charset="0"/>
                <a:ea typeface="Calibri" panose="020F0502020204030204" pitchFamily="34" charset="0"/>
                <a:cs typeface="Calibri" panose="020F0502020204030204" pitchFamily="34" charset="0"/>
              </a:rPr>
              <a:t>The project is designed to be independently chosen by the student and provides them with the flexibility to investigate projects within the diverse field of computer science.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hangingPunct="0">
              <a:lnSpc>
                <a:spcPct val="107000"/>
              </a:lnSpc>
              <a:spcAft>
                <a:spcPts val="600"/>
              </a:spcAft>
            </a:pPr>
            <a:r>
              <a:rPr lang="en-GB" sz="2800" dirty="0">
                <a:effectLst/>
                <a:latin typeface="Calibri" panose="020F0502020204030204" pitchFamily="34" charset="0"/>
                <a:ea typeface="Calibri" panose="020F0502020204030204" pitchFamily="34" charset="0"/>
                <a:cs typeface="Calibri" panose="020F0502020204030204" pitchFamily="34" charset="0"/>
              </a:rPr>
              <a:t>Students are expected to analyse, design, develop, test, evaluate and document a program written in a suitable programming language.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dirty="0">
                <a:effectLst/>
                <a:latin typeface="Calibri" panose="020F0502020204030204" pitchFamily="34" charset="0"/>
                <a:ea typeface="Calibri" panose="020F0502020204030204" pitchFamily="34" charset="0"/>
                <a:cs typeface="Calibri" panose="020F0502020204030204" pitchFamily="34" charset="0"/>
              </a:rPr>
              <a:t>Non-exam assessment (NEA) worth 20% of total A Level.</a:t>
            </a:r>
            <a:endParaRPr lang="en-GB" dirty="0"/>
          </a:p>
        </p:txBody>
      </p:sp>
    </p:spTree>
    <p:extLst>
      <p:ext uri="{BB962C8B-B14F-4D97-AF65-F5344CB8AC3E}">
        <p14:creationId xmlns:p14="http://schemas.microsoft.com/office/powerpoint/2010/main" val="190165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5515-0E6B-446F-B4A3-C7AC1B2B6ED8}"/>
              </a:ext>
            </a:extLst>
          </p:cNvPr>
          <p:cNvSpPr>
            <a:spLocks noGrp="1"/>
          </p:cNvSpPr>
          <p:nvPr>
            <p:ph type="title"/>
          </p:nvPr>
        </p:nvSpPr>
        <p:spPr/>
        <p:txBody>
          <a:bodyPr/>
          <a:lstStyle/>
          <a:p>
            <a:r>
              <a:rPr lang="en-GB" dirty="0"/>
              <a:t>Big Question</a:t>
            </a:r>
          </a:p>
        </p:txBody>
      </p:sp>
      <p:sp>
        <p:nvSpPr>
          <p:cNvPr id="3" name="Content Placeholder 2">
            <a:extLst>
              <a:ext uri="{FF2B5EF4-FFF2-40B4-BE49-F238E27FC236}">
                <a16:creationId xmlns:a16="http://schemas.microsoft.com/office/drawing/2014/main" id="{59176F85-715C-4867-A12B-6168BAB0AF24}"/>
              </a:ext>
            </a:extLst>
          </p:cNvPr>
          <p:cNvSpPr>
            <a:spLocks noGrp="1"/>
          </p:cNvSpPr>
          <p:nvPr>
            <p:ph idx="1"/>
          </p:nvPr>
        </p:nvSpPr>
        <p:spPr/>
        <p:txBody>
          <a:bodyPr>
            <a:normAutofit/>
          </a:bodyPr>
          <a:lstStyle/>
          <a:p>
            <a:pPr marL="0" indent="0">
              <a:buNone/>
            </a:pPr>
            <a:r>
              <a:rPr lang="en-GB" sz="3600" dirty="0"/>
              <a:t>How do you think like a computer scientist?</a:t>
            </a:r>
          </a:p>
        </p:txBody>
      </p:sp>
    </p:spTree>
    <p:extLst>
      <p:ext uri="{BB962C8B-B14F-4D97-AF65-F5344CB8AC3E}">
        <p14:creationId xmlns:p14="http://schemas.microsoft.com/office/powerpoint/2010/main" val="384814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EA78-05E0-423C-A305-988DA343E653}"/>
              </a:ext>
            </a:extLst>
          </p:cNvPr>
          <p:cNvSpPr>
            <a:spLocks noGrp="1"/>
          </p:cNvSpPr>
          <p:nvPr>
            <p:ph type="title"/>
          </p:nvPr>
        </p:nvSpPr>
        <p:spPr>
          <a:xfrm>
            <a:off x="838200" y="0"/>
            <a:ext cx="10515600" cy="830264"/>
          </a:xfrm>
        </p:spPr>
        <p:txBody>
          <a:bodyPr/>
          <a:lstStyle/>
          <a:p>
            <a:r>
              <a:rPr lang="en-GB" dirty="0"/>
              <a:t>Transition lesson</a:t>
            </a:r>
          </a:p>
        </p:txBody>
      </p:sp>
      <p:sp>
        <p:nvSpPr>
          <p:cNvPr id="3" name="Content Placeholder 2">
            <a:extLst>
              <a:ext uri="{FF2B5EF4-FFF2-40B4-BE49-F238E27FC236}">
                <a16:creationId xmlns:a16="http://schemas.microsoft.com/office/drawing/2014/main" id="{FA6A6D82-6BFF-4431-8626-D84199C02CC1}"/>
              </a:ext>
            </a:extLst>
          </p:cNvPr>
          <p:cNvSpPr>
            <a:spLocks noGrp="1"/>
          </p:cNvSpPr>
          <p:nvPr>
            <p:ph idx="1"/>
          </p:nvPr>
        </p:nvSpPr>
        <p:spPr>
          <a:xfrm>
            <a:off x="838200" y="830264"/>
            <a:ext cx="10515600" cy="6027736"/>
          </a:xfrm>
        </p:spPr>
        <p:txBody>
          <a:bodyPr>
            <a:normAutofit/>
          </a:bodyPr>
          <a:lstStyle/>
          <a:p>
            <a:pPr marL="0" indent="0">
              <a:buNone/>
            </a:pPr>
            <a:r>
              <a:rPr lang="en-GB" sz="3200" dirty="0"/>
              <a:t>Let’s use some basic ideas in computer science to create a python program which generates insults.</a:t>
            </a:r>
          </a:p>
          <a:p>
            <a:pPr marL="0" indent="0">
              <a:buNone/>
            </a:pPr>
            <a:r>
              <a:rPr lang="en-GB" sz="3200" dirty="0"/>
              <a:t>Skills we will cover:</a:t>
            </a:r>
          </a:p>
          <a:p>
            <a:pPr marL="342900" lvl="0" indent="-342900">
              <a:lnSpc>
                <a:spcPct val="107000"/>
              </a:lnSpc>
              <a:buFont typeface="Symbol" panose="05050102010706020507" pitchFamily="18" charset="2"/>
              <a:buChar char=""/>
            </a:pPr>
            <a:r>
              <a:rPr lang="en-GB" sz="3200" dirty="0">
                <a:effectLst/>
                <a:latin typeface="Calibri" panose="020F0502020204030204" pitchFamily="34" charset="0"/>
                <a:ea typeface="Calibri" panose="020F0502020204030204" pitchFamily="34" charset="0"/>
                <a:cs typeface="Times New Roman" panose="02020603050405020304" pitchFamily="18" charset="0"/>
              </a:rPr>
              <a:t>Creating and using a .csv file</a:t>
            </a:r>
          </a:p>
          <a:p>
            <a:pPr marL="342900" lvl="0" indent="-342900">
              <a:lnSpc>
                <a:spcPct val="107000"/>
              </a:lnSpc>
              <a:buFont typeface="Symbol" panose="05050102010706020507" pitchFamily="18" charset="2"/>
              <a:buChar char=""/>
            </a:pPr>
            <a:r>
              <a:rPr lang="en-GB" sz="3200" dirty="0">
                <a:effectLst/>
                <a:latin typeface="Calibri" panose="020F0502020204030204" pitchFamily="34" charset="0"/>
                <a:ea typeface="Calibri" panose="020F0502020204030204" pitchFamily="34" charset="0"/>
                <a:cs typeface="Times New Roman" panose="02020603050405020304" pitchFamily="18" charset="0"/>
              </a:rPr>
              <a:t>Opening and reading from a file in Python</a:t>
            </a:r>
          </a:p>
          <a:p>
            <a:pPr marL="342900" lvl="0" indent="-342900">
              <a:lnSpc>
                <a:spcPct val="107000"/>
              </a:lnSpc>
              <a:buFont typeface="Symbol" panose="05050102010706020507" pitchFamily="18" charset="2"/>
              <a:buChar char=""/>
            </a:pPr>
            <a:r>
              <a:rPr lang="en-GB" sz="3200" dirty="0">
                <a:effectLst/>
                <a:latin typeface="Calibri" panose="020F0502020204030204" pitchFamily="34" charset="0"/>
                <a:ea typeface="Calibri" panose="020F0502020204030204" pitchFamily="34" charset="0"/>
                <a:cs typeface="Times New Roman" panose="02020603050405020304" pitchFamily="18" charset="0"/>
              </a:rPr>
              <a:t>Using lists in Python</a:t>
            </a:r>
          </a:p>
          <a:p>
            <a:pPr marL="342900" lvl="0" indent="-342900">
              <a:lnSpc>
                <a:spcPct val="107000"/>
              </a:lnSpc>
              <a:buFont typeface="Symbol" panose="05050102010706020507" pitchFamily="18" charset="2"/>
              <a:buChar char=""/>
            </a:pPr>
            <a:r>
              <a:rPr lang="en-GB" sz="3200" dirty="0">
                <a:effectLst/>
                <a:latin typeface="Calibri" panose="020F0502020204030204" pitchFamily="34" charset="0"/>
                <a:ea typeface="Calibri" panose="020F0502020204030204" pitchFamily="34" charset="0"/>
                <a:cs typeface="Times New Roman" panose="02020603050405020304" pitchFamily="18" charset="0"/>
              </a:rPr>
              <a:t>Choosing random elements</a:t>
            </a:r>
          </a:p>
          <a:p>
            <a:pPr marL="342900" indent="-342900">
              <a:lnSpc>
                <a:spcPct val="107000"/>
              </a:lnSpc>
              <a:buFont typeface="Symbol" panose="05050102010706020507" pitchFamily="18" charset="2"/>
              <a:buChar char=""/>
            </a:pPr>
            <a:r>
              <a:rPr lang="en-GB" sz="3200" dirty="0">
                <a:effectLst/>
                <a:latin typeface="Calibri" panose="020F0502020204030204" pitchFamily="34" charset="0"/>
                <a:ea typeface="Calibri" panose="020F0502020204030204" pitchFamily="34" charset="0"/>
                <a:cs typeface="Times New Roman" panose="02020603050405020304" pitchFamily="18" charset="0"/>
              </a:rPr>
              <a:t>Reusable Functions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3200" dirty="0">
                <a:effectLst/>
                <a:latin typeface="Calibri" panose="020F0502020204030204" pitchFamily="34" charset="0"/>
                <a:ea typeface="Calibri" panose="020F0502020204030204" pitchFamily="34" charset="0"/>
                <a:cs typeface="Times New Roman" panose="02020603050405020304" pitchFamily="18" charset="0"/>
              </a:rPr>
              <a:t>Formatting strings</a:t>
            </a:r>
          </a:p>
        </p:txBody>
      </p:sp>
    </p:spTree>
    <p:extLst>
      <p:ext uri="{BB962C8B-B14F-4D97-AF65-F5344CB8AC3E}">
        <p14:creationId xmlns:p14="http://schemas.microsoft.com/office/powerpoint/2010/main" val="82378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2192-ABE7-4472-AEAF-5A915CE4798A}"/>
              </a:ext>
            </a:extLst>
          </p:cNvPr>
          <p:cNvSpPr>
            <a:spLocks noGrp="1"/>
          </p:cNvSpPr>
          <p:nvPr>
            <p:ph type="title"/>
          </p:nvPr>
        </p:nvSpPr>
        <p:spPr/>
        <p:txBody>
          <a:bodyPr/>
          <a:lstStyle/>
          <a:p>
            <a:r>
              <a:rPr lang="en-GB" dirty="0"/>
              <a:t>What will you need</a:t>
            </a:r>
          </a:p>
        </p:txBody>
      </p:sp>
      <p:sp>
        <p:nvSpPr>
          <p:cNvPr id="3" name="Content Placeholder 2">
            <a:extLst>
              <a:ext uri="{FF2B5EF4-FFF2-40B4-BE49-F238E27FC236}">
                <a16:creationId xmlns:a16="http://schemas.microsoft.com/office/drawing/2014/main" id="{A6C9ACCC-AB1C-460F-A6CF-89BC54A16F7B}"/>
              </a:ext>
            </a:extLst>
          </p:cNvPr>
          <p:cNvSpPr>
            <a:spLocks noGrp="1"/>
          </p:cNvSpPr>
          <p:nvPr>
            <p:ph idx="1"/>
          </p:nvPr>
        </p:nvSpPr>
        <p:spPr/>
        <p:txBody>
          <a:bodyPr>
            <a:normAutofit/>
          </a:bodyPr>
          <a:lstStyle/>
          <a:p>
            <a:r>
              <a:rPr lang="en-GB" sz="3600" dirty="0"/>
              <a:t>Python installed</a:t>
            </a:r>
          </a:p>
          <a:p>
            <a:r>
              <a:rPr lang="en-GB" sz="3600" dirty="0"/>
              <a:t>Additional resource files for this lesson (actually optional, but will speed everything up!)</a:t>
            </a:r>
          </a:p>
        </p:txBody>
      </p:sp>
    </p:spTree>
    <p:extLst>
      <p:ext uri="{BB962C8B-B14F-4D97-AF65-F5344CB8AC3E}">
        <p14:creationId xmlns:p14="http://schemas.microsoft.com/office/powerpoint/2010/main" val="1882233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9D2C-1788-4CD6-A077-C16B9D2CD362}"/>
              </a:ext>
            </a:extLst>
          </p:cNvPr>
          <p:cNvSpPr>
            <a:spLocks noGrp="1"/>
          </p:cNvSpPr>
          <p:nvPr>
            <p:ph type="title"/>
          </p:nvPr>
        </p:nvSpPr>
        <p:spPr/>
        <p:txBody>
          <a:bodyPr/>
          <a:lstStyle/>
          <a:p>
            <a:r>
              <a:rPr lang="en-GB" dirty="0"/>
              <a:t>1.	Generating insults</a:t>
            </a:r>
          </a:p>
        </p:txBody>
      </p:sp>
      <p:sp>
        <p:nvSpPr>
          <p:cNvPr id="3" name="Content Placeholder 2">
            <a:extLst>
              <a:ext uri="{FF2B5EF4-FFF2-40B4-BE49-F238E27FC236}">
                <a16:creationId xmlns:a16="http://schemas.microsoft.com/office/drawing/2014/main" id="{CC642C29-9499-48F2-981A-76E43D42A977}"/>
              </a:ext>
            </a:extLst>
          </p:cNvPr>
          <p:cNvSpPr>
            <a:spLocks noGrp="1"/>
          </p:cNvSpPr>
          <p:nvPr>
            <p:ph idx="1"/>
          </p:nvPr>
        </p:nvSpPr>
        <p:spPr/>
        <p:txBody>
          <a:bodyPr>
            <a:normAutofit fontScale="92500"/>
          </a:bodyPr>
          <a:lstStyle/>
          <a:p>
            <a:pPr marL="0" indent="0">
              <a:buNone/>
            </a:pPr>
            <a:r>
              <a:rPr lang="en-GB" sz="3600" dirty="0"/>
              <a:t>Go here are find the document on Shakespearean insults:</a:t>
            </a:r>
          </a:p>
          <a:p>
            <a:pPr marL="0" indent="0">
              <a:buNone/>
            </a:pPr>
            <a:r>
              <a:rPr lang="en-GB" sz="3600" dirty="0">
                <a:hlinkClick r:id="rId2"/>
              </a:rPr>
              <a:t>https://www.theatrefolk.com/free-resources/shakespeare</a:t>
            </a:r>
            <a:r>
              <a:rPr lang="en-GB" sz="3600" dirty="0"/>
              <a:t> </a:t>
            </a:r>
          </a:p>
          <a:p>
            <a:pPr marL="0" indent="0">
              <a:buNone/>
            </a:pPr>
            <a:r>
              <a:rPr lang="en-GB" sz="3600" dirty="0"/>
              <a:t>(Or you can find the pdf in the pack with the other lesson resources)</a:t>
            </a:r>
          </a:p>
          <a:p>
            <a:pPr marL="0" indent="0">
              <a:buNone/>
            </a:pPr>
            <a:r>
              <a:rPr lang="en-GB" sz="3600" dirty="0"/>
              <a:t>To find out a little about how we are going to be creating some lovely sounding insults to throw at people.</a:t>
            </a:r>
          </a:p>
        </p:txBody>
      </p:sp>
    </p:spTree>
    <p:extLst>
      <p:ext uri="{BB962C8B-B14F-4D97-AF65-F5344CB8AC3E}">
        <p14:creationId xmlns:p14="http://schemas.microsoft.com/office/powerpoint/2010/main" val="3578073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OLC PowerPoint Template - March 2021 Update" id="{652C2F78-CFA6-4846-9FB5-CB7608E9CE11}" vid="{B65BB126-95D4-4C23-A4AF-78F6359BA4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9d96588d-cc8c-429b-b90e-ef5d7b1e9c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273D1622F24145887D392C0C9EAECB" ma:contentTypeVersion="15" ma:contentTypeDescription="Create a new document." ma:contentTypeScope="" ma:versionID="84470bc589e0649a5f5b9bf48bf8ddbe">
  <xsd:schema xmlns:xsd="http://www.w3.org/2001/XMLSchema" xmlns:xs="http://www.w3.org/2001/XMLSchema" xmlns:p="http://schemas.microsoft.com/office/2006/metadata/properties" xmlns:ns2="a9dbd1bd-8d79-41b4-b68c-688ecdd1c2f5" xmlns:ns3="9d96588d-cc8c-429b-b90e-ef5d7b1e9cb0" targetNamespace="http://schemas.microsoft.com/office/2006/metadata/properties" ma:root="true" ma:fieldsID="4d4f043df170bbf55d45ef9d9292477d" ns2:_="" ns3:_="">
    <xsd:import namespace="a9dbd1bd-8d79-41b4-b68c-688ecdd1c2f5"/>
    <xsd:import namespace="9d96588d-cc8c-429b-b90e-ef5d7b1e9cb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bd1bd-8d79-41b4-b68c-688ecdd1c2f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d96588d-cc8c-429b-b90e-ef5d7b1e9cb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92F1A6-F731-42FC-829A-FC948469253B}">
  <ds:schemaRefs>
    <ds:schemaRef ds:uri="http://schemas.microsoft.com/sharepoint/v3/contenttype/forms"/>
  </ds:schemaRefs>
</ds:datastoreItem>
</file>

<file path=customXml/itemProps2.xml><?xml version="1.0" encoding="utf-8"?>
<ds:datastoreItem xmlns:ds="http://schemas.openxmlformats.org/officeDocument/2006/customXml" ds:itemID="{167B9F1F-49DD-477A-8545-5044D8864091}">
  <ds:schemaRefs>
    <ds:schemaRef ds:uri="http://schemas.microsoft.com/office/2006/documentManagement/types"/>
    <ds:schemaRef ds:uri="51ae1ea2-d1a4-402e-9d9b-22b36ce97f82"/>
    <ds:schemaRef ds:uri="http://purl.org/dc/dcmitype/"/>
    <ds:schemaRef ds:uri="http://www.w3.org/XML/1998/namespac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1eacffa7-490c-4fd4-9287-06a3b0ab7925"/>
    <ds:schemaRef ds:uri="http://purl.org/dc/terms/"/>
    <ds:schemaRef ds:uri="9d96588d-cc8c-429b-b90e-ef5d7b1e9cb0"/>
  </ds:schemaRefs>
</ds:datastoreItem>
</file>

<file path=customXml/itemProps3.xml><?xml version="1.0" encoding="utf-8"?>
<ds:datastoreItem xmlns:ds="http://schemas.openxmlformats.org/officeDocument/2006/customXml" ds:itemID="{5A99B1F2-8071-41E8-8DCB-18773C64EC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bd1bd-8d79-41b4-b68c-688ecdd1c2f5"/>
    <ds:schemaRef ds:uri="9d96588d-cc8c-429b-b90e-ef5d7b1e9c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TCOLC PowerPoint Template</Template>
  <TotalTime>25</TotalTime>
  <Words>751</Words>
  <Application>Microsoft Office PowerPoint</Application>
  <PresentationFormat>Widescreen</PresentationFormat>
  <Paragraphs>57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Square721 BT</vt:lpstr>
      <vt:lpstr>Calibri</vt:lpstr>
      <vt:lpstr>Symbol</vt:lpstr>
      <vt:lpstr>Office Theme</vt:lpstr>
      <vt:lpstr>A-Level Computer Science</vt:lpstr>
      <vt:lpstr>Do Now</vt:lpstr>
      <vt:lpstr>Component 1 – Computer Systems</vt:lpstr>
      <vt:lpstr>Component 2 – Algorithms and programming</vt:lpstr>
      <vt:lpstr>Component 3 – Programming project</vt:lpstr>
      <vt:lpstr>Big Question</vt:lpstr>
      <vt:lpstr>Transition lesson</vt:lpstr>
      <vt:lpstr>What will you need</vt:lpstr>
      <vt:lpstr>1. Generating insults</vt:lpstr>
      <vt:lpstr>2. What is a CSV?</vt:lpstr>
      <vt:lpstr>3. Creating a CSV</vt:lpstr>
      <vt:lpstr>4. Opening and reading files</vt:lpstr>
      <vt:lpstr>5. Creating and using lists</vt:lpstr>
      <vt:lpstr>6. Picking randomly from a list</vt:lpstr>
      <vt:lpstr>7. Formatting your output</vt:lpstr>
      <vt:lpstr>Possible extensions: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Perimeter and Area practice</dc:title>
  <dc:creator>Peter Williams</dc:creator>
  <cp:lastModifiedBy>Aaron</cp:lastModifiedBy>
  <cp:revision>3</cp:revision>
  <dcterms:created xsi:type="dcterms:W3CDTF">2021-06-08T08:24:22Z</dcterms:created>
  <dcterms:modified xsi:type="dcterms:W3CDTF">2022-08-24T13:09:40Z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0x0101003E273D1622F24145887D392C0C9EAECB</vt:lpwstr>
  </property>
  <property fmtid="{D5CDD505-2E9C-101B-9397-08002B2CF9AE}" pid="3" name="Order">
    <vt:r8>4600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