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sldIdLst>
    <p:sldId id="264" r:id="rId5"/>
    <p:sldId id="256" r:id="rId6"/>
    <p:sldId id="257" r:id="rId7"/>
    <p:sldId id="265" r:id="rId8"/>
    <p:sldId id="260" r:id="rId9"/>
    <p:sldId id="363" r:id="rId10"/>
    <p:sldId id="361" r:id="rId11"/>
    <p:sldId id="3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004B9-5A33-4198-88C5-BEC474260E13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2F2DF-D517-4781-85C7-440E38D81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F63A6-0AB0-40C6-B40E-3998246A2D1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26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F63A6-0AB0-40C6-B40E-3998246A2D1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7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43D3-B1E5-406E-A57E-C667DAFDE9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99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8C1E9-A938-48E8-8DD7-A925BE2222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examples of coursework?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2DF-D517-4781-85C7-440E38D81E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0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80E8-C751-4F07-A37D-B33BE97B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1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oibvuXRmKe0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566" y="4960137"/>
            <a:ext cx="8112034" cy="1463040"/>
          </a:xfrm>
        </p:spPr>
        <p:txBody>
          <a:bodyPr>
            <a:normAutofit fontScale="90000"/>
          </a:bodyPr>
          <a:lstStyle/>
          <a:p>
            <a:r>
              <a:rPr lang="en-GB" dirty="0"/>
              <a:t>Why AM I CONSIDERING STUDYING </a:t>
            </a:r>
            <a:r>
              <a:rPr lang="en-GB" dirty="0" err="1"/>
              <a:t>hsc</a:t>
            </a:r>
            <a:r>
              <a:rPr lang="en-GB" dirty="0"/>
              <a:t> &amp; WHAT DO I THINK THIS COURSE WILL BE ABOUT?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THINK NOW!</a:t>
            </a:r>
          </a:p>
        </p:txBody>
      </p:sp>
      <p:pic>
        <p:nvPicPr>
          <p:cNvPr id="1028" name="Picture 4" descr="Image result for health and social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27" y="233074"/>
            <a:ext cx="4424795" cy="227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160E2D-162A-4DFD-8FA8-4361CC09F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2"/>
    </mc:Choice>
    <mc:Fallback xmlns="">
      <p:transition spd="slow" advTm="3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SHOW YOU KNOW!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743960" cy="1463040"/>
          </a:xfrm>
        </p:spPr>
        <p:txBody>
          <a:bodyPr>
            <a:normAutofit/>
          </a:bodyPr>
          <a:lstStyle/>
          <a:p>
            <a:r>
              <a:rPr lang="en-GB" sz="2800" b="1" dirty="0"/>
              <a:t>What safety measures are needed? Why?</a:t>
            </a:r>
          </a:p>
        </p:txBody>
      </p:sp>
      <p:pic>
        <p:nvPicPr>
          <p:cNvPr id="5" name="Picture 2" descr="Question Time | The Pukeko Patch">
            <a:extLst>
              <a:ext uri="{FF2B5EF4-FFF2-40B4-BE49-F238E27FC236}">
                <a16:creationId xmlns:a16="http://schemas.microsoft.com/office/drawing/2014/main" id="{81DE9E2D-BDD4-4AB9-8346-6B9217AF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40" y="23368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411311-9A8B-477D-9250-3CE30FC83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38"/>
    </mc:Choice>
    <mc:Fallback xmlns="">
      <p:transition spd="slow" advTm="10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2 CAMBRIDGE TECHNICAL </a:t>
            </a:r>
            <a:r>
              <a:rPr lang="en-GB" dirty="0" err="1"/>
              <a:t>DIploMA</a:t>
            </a:r>
            <a:r>
              <a:rPr lang="en-GB" dirty="0"/>
              <a:t> IN HSC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(equivalent to 3 GCSEs)</a:t>
            </a:r>
          </a:p>
        </p:txBody>
      </p:sp>
      <p:pic>
        <p:nvPicPr>
          <p:cNvPr id="2050" name="Picture 2" descr="Image result for health and social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63" y="977469"/>
            <a:ext cx="856947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6E204A-C9A9-4276-A96A-6EEBEF798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6"/>
    </mc:Choice>
    <mc:Fallback xmlns="">
      <p:transition spd="slow" advTm="4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22" y="340518"/>
            <a:ext cx="10895528" cy="1499616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Course outline – WHAT WOULD I BE STUDYING?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728623"/>
              </p:ext>
            </p:extLst>
          </p:nvPr>
        </p:nvGraphicFramePr>
        <p:xfrm>
          <a:off x="626772" y="1518156"/>
          <a:ext cx="11230378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014">
                  <a:extLst>
                    <a:ext uri="{9D8B030D-6E8A-4147-A177-3AD203B41FA5}">
                      <a16:colId xmlns:a16="http://schemas.microsoft.com/office/drawing/2014/main" val="388204461"/>
                    </a:ext>
                  </a:extLst>
                </a:gridCol>
                <a:gridCol w="3371608">
                  <a:extLst>
                    <a:ext uri="{9D8B030D-6E8A-4147-A177-3AD203B41FA5}">
                      <a16:colId xmlns:a16="http://schemas.microsoft.com/office/drawing/2014/main" val="507487340"/>
                    </a:ext>
                  </a:extLst>
                </a:gridCol>
                <a:gridCol w="1133341">
                  <a:extLst>
                    <a:ext uri="{9D8B030D-6E8A-4147-A177-3AD203B41FA5}">
                      <a16:colId xmlns:a16="http://schemas.microsoft.com/office/drawing/2014/main" val="1811784100"/>
                    </a:ext>
                  </a:extLst>
                </a:gridCol>
                <a:gridCol w="4623516">
                  <a:extLst>
                    <a:ext uri="{9D8B030D-6E8A-4147-A177-3AD203B41FA5}">
                      <a16:colId xmlns:a16="http://schemas.microsoft.com/office/drawing/2014/main" val="619847840"/>
                    </a:ext>
                  </a:extLst>
                </a:gridCol>
                <a:gridCol w="1463899">
                  <a:extLst>
                    <a:ext uri="{9D8B030D-6E8A-4147-A177-3AD203B41FA5}">
                      <a16:colId xmlns:a16="http://schemas.microsoft.com/office/drawing/2014/main" val="357351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Unit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Guided Learning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are they assessed?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Unit Ref Number: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99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Principles of Working in Health, Social Care and Childcare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– 45 min exam (Jan) – multiple choice (40 marks)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T/615/1463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556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Health and Safety in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– 45 min exam (Jan) – short</a:t>
                      </a:r>
                      <a:r>
                        <a:rPr lang="en-GB" baseline="0" dirty="0"/>
                        <a:t> &amp; extended answer questions (40 marks)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A/615/1464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31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Working in a person-centred 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Internal Coursework Unit – Assessment Criteria's – 6 Passes, 2 Merits</a:t>
                      </a:r>
                      <a:r>
                        <a:rPr lang="en-GB" baseline="0" dirty="0"/>
                        <a:t> and 1 Distinction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F/615/1465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23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Safeguarding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Internal Coursework Unit – Assessment Criteria's – 7 Passes, 2 Merits</a:t>
                      </a:r>
                      <a:r>
                        <a:rPr lang="en-GB" baseline="0" dirty="0"/>
                        <a:t> and 1 Distinction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L/615/1467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155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Working in childcare environments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Internal Coursework Unit – Assessment Criteria's – 10 Passes, 4 Merits</a:t>
                      </a:r>
                      <a:r>
                        <a:rPr lang="en-GB" baseline="0" dirty="0"/>
                        <a:t> and 2 Distinctions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H/615/1474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684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Working with children in a childcare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Internal Coursework Unit – Assessment Criteria's – 11 Passes, 3 Merits</a:t>
                      </a:r>
                      <a:r>
                        <a:rPr lang="en-GB" baseline="0" dirty="0"/>
                        <a:t> and 2 Distinctions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D/615/1473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10465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C87DDB-45FC-406D-AFD8-524E248F8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56"/>
    </mc:Choice>
    <mc:Fallback xmlns="">
      <p:transition spd="slow" advTm="23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2738414" y="2614735"/>
            <a:ext cx="6815137" cy="15160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omic Sans MS" pitchFamily="66" charset="0"/>
              </a:rPr>
              <a:t>HOW WILL I LEARN?</a:t>
            </a:r>
            <a:br>
              <a:rPr lang="en-GB" sz="3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GB" sz="3600" b="1" dirty="0">
                <a:solidFill>
                  <a:srgbClr val="002060"/>
                </a:solidFill>
                <a:latin typeface="Comic Sans MS" pitchFamily="66" charset="0"/>
              </a:rPr>
              <a:t>WHERE CAN IT TAKE ME?</a:t>
            </a:r>
            <a:br>
              <a:rPr lang="en-GB" sz="3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GB" sz="3600" b="1" dirty="0">
                <a:solidFill>
                  <a:srgbClr val="002060"/>
                </a:solidFill>
                <a:latin typeface="Comic Sans MS" pitchFamily="66" charset="0"/>
              </a:rPr>
              <a:t>WHAT DOES IT INVOLVE?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8414" y="81746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Black" pitchFamily="34" charset="0"/>
              </a:rPr>
              <a:t>PARTICIPATION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646" y="4022999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  <a:latin typeface="Arial Black" pitchFamily="34" charset="0"/>
              </a:rPr>
              <a:t>INDEPENDENT STUDYING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12877" y="1485075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399"/>
                </a:solidFill>
                <a:latin typeface="Arial Black" pitchFamily="34" charset="0"/>
              </a:rPr>
              <a:t>100% ATTENDANCE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0050" y="6341565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Arial Black" pitchFamily="34" charset="0"/>
              </a:rPr>
              <a:t>MEETING DEADLINES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9918" y="5700287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300"/>
                </a:solidFill>
                <a:latin typeface="Arial Black" pitchFamily="34" charset="0"/>
              </a:rPr>
              <a:t>PRESENTATIONS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03587" y="6252397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3CC"/>
                </a:solidFill>
                <a:latin typeface="Arial Black" pitchFamily="34" charset="0"/>
              </a:rPr>
              <a:t>GROUP 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17" y="6264383"/>
            <a:ext cx="387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Arial Black" pitchFamily="34" charset="0"/>
              </a:rPr>
              <a:t>TRAINING/APPRENTICESHIP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5902" y="32231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 Black" pitchFamily="34" charset="0"/>
              </a:rPr>
              <a:t>EMPLOYMENT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286" y="365257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Arial Black" pitchFamily="34" charset="0"/>
              </a:rPr>
              <a:t>LEVEL 3 COURSE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646" y="5109413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FFFF"/>
                </a:solidFill>
                <a:latin typeface="Arial Black" pitchFamily="34" charset="0"/>
              </a:rPr>
              <a:t>ROLE PLAYS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53554" y="28572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Arial Black" pitchFamily="34" charset="0"/>
              </a:rPr>
              <a:t>ESSAYS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06661" y="5895051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0099"/>
                </a:solidFill>
                <a:latin typeface="Arial Black" pitchFamily="34" charset="0"/>
              </a:rPr>
              <a:t>REPORTS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20298" y="4320379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HARD WORK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63174" y="203308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Arial Black" pitchFamily="34" charset="0"/>
              </a:rPr>
              <a:t>EXAMS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646" y="172082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 Black" pitchFamily="34" charset="0"/>
              </a:rPr>
              <a:t>WORK PLACEMENT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B9887E3-1388-4A7E-AB34-4641D89359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9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97"/>
    </mc:Choice>
    <mc:Fallback xmlns="">
      <p:transition spd="slow" advTm="11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716" y="957026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Task 1: POSITIVE or NEGATIVE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194" y="2407920"/>
            <a:ext cx="9720073" cy="402336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33CC"/>
                </a:solidFill>
              </a:rPr>
              <a:t>Read the following statements on care. </a:t>
            </a:r>
          </a:p>
          <a:p>
            <a:r>
              <a:rPr lang="en-GB" b="1" dirty="0">
                <a:solidFill>
                  <a:srgbClr val="990099"/>
                </a:solidFill>
              </a:rPr>
              <a:t>Consider whether it is negative or positive care and place on the scale where you feel statements would go.</a:t>
            </a:r>
          </a:p>
          <a:p>
            <a:r>
              <a:rPr lang="en-GB" b="1" dirty="0">
                <a:solidFill>
                  <a:srgbClr val="0033CC"/>
                </a:solidFill>
              </a:rPr>
              <a:t>Give reasons for why you have placed statements as either positive or negative care.</a:t>
            </a:r>
          </a:p>
        </p:txBody>
      </p:sp>
      <p:pic>
        <p:nvPicPr>
          <p:cNvPr id="4" name="Picture 6" descr="http://www.open.ac.uk/careers/images/health-and-social-ca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27234" y="4772716"/>
            <a:ext cx="1086066" cy="1327415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5A8354-34B7-42F0-9253-A270CFC82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9"/>
    </mc:Choice>
    <mc:Fallback xmlns="">
      <p:transition spd="slow" advTm="4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43BECA-2F51-4177-9489-94C9A61E807C}"/>
              </a:ext>
            </a:extLst>
          </p:cNvPr>
          <p:cNvSpPr txBox="1">
            <a:spLocks/>
          </p:cNvSpPr>
          <p:nvPr/>
        </p:nvSpPr>
        <p:spPr>
          <a:xfrm>
            <a:off x="1046480" y="697652"/>
            <a:ext cx="10601958" cy="1303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2060"/>
                </a:solidFill>
              </a:rPr>
              <a:t>POSITIVE or NEGATIVE CARE statements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C77DD4-651F-4964-A13C-499AB12549C0}"/>
              </a:ext>
            </a:extLst>
          </p:cNvPr>
          <p:cNvSpPr txBox="1">
            <a:spLocks/>
          </p:cNvSpPr>
          <p:nvPr/>
        </p:nvSpPr>
        <p:spPr>
          <a:xfrm>
            <a:off x="1046480" y="2001519"/>
            <a:ext cx="10099040" cy="4257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1. Set menu for dinner at a care home 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2. Carer making special arrangements so a client can pray at a time that their religion requires</a:t>
            </a:r>
            <a:endParaRPr lang="en-GB" sz="1600" dirty="0">
              <a:solidFill>
                <a:srgbClr val="00B0F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3. Not talking to the client whilst bathing her because she is deaf and can't hear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4. Being over helpful and overprotected of your clients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5. Carer changing the channel over to football without asking, as he assumes the elderly men will prefer this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6. A care assistant is asked by a client to be helped to the toilet. The care assistant replies that she is going off duty in 5 minutes and will ask another member of staff to help her. 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7. Carer’s attitude to clients include strong feelings of pity, a belief they are less fortunate than he/she is, and a tendency to try to compensate them for their difficulties. 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8. All residents to be in bed by 9pm prior to arrival of night staff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9. Visitors only between certain hours</a:t>
            </a:r>
            <a:endParaRPr lang="en-GB" sz="1600" b="1" dirty="0">
              <a:solidFill>
                <a:srgbClr val="FF000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r>
              <a:rPr lang="en-GB" sz="1600" b="1" dirty="0"/>
              <a:t>10. Residents have a choice of activities on Wednesday afternoons or may prefer to stay in their room</a:t>
            </a:r>
            <a:endParaRPr lang="en-GB" sz="1600" dirty="0">
              <a:solidFill>
                <a:srgbClr val="00B0F0"/>
              </a:solidFill>
            </a:endParaRPr>
          </a:p>
          <a:p>
            <a:pPr marL="0" indent="0">
              <a:buFont typeface="Tw Cen MT" panose="020B0602020104020603" pitchFamily="34" charset="0"/>
              <a:buNone/>
            </a:pPr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4950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r>
                        <a:rPr lang="en-GB" sz="2800" dirty="0"/>
                        <a:t>1.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  <a:p>
                      <a:endParaRPr lang="en-GB" sz="2800" dirty="0"/>
                    </a:p>
                    <a:p>
                      <a:endParaRPr lang="en-GB" sz="2800" dirty="0"/>
                    </a:p>
                    <a:p>
                      <a:endParaRPr lang="en-GB" sz="2800" dirty="0"/>
                    </a:p>
                    <a:p>
                      <a:endParaRPr lang="en-GB" sz="2800" dirty="0"/>
                    </a:p>
                    <a:p>
                      <a:endParaRPr lang="en-GB" sz="2800" dirty="0"/>
                    </a:p>
                    <a:p>
                      <a:pPr algn="ctr"/>
                      <a:r>
                        <a:rPr lang="en-GB" sz="2800" dirty="0"/>
                        <a:t>2.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r>
                        <a:rPr lang="en-GB" sz="2800" dirty="0"/>
                        <a:t>3.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r>
                        <a:rPr lang="en-GB" sz="2800" dirty="0"/>
                        <a:t>4.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r>
                        <a:rPr lang="en-GB" sz="2800" dirty="0"/>
                        <a:t>5.</a:t>
                      </a:r>
                    </a:p>
                  </a:txBody>
                  <a:tcPr>
                    <a:solidFill>
                      <a:srgbClr val="FE69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r>
                        <a:rPr lang="en-GB" sz="2800" dirty="0"/>
                        <a:t>6.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26" name="TextBox 6"/>
          <p:cNvSpPr txBox="1">
            <a:spLocks noChangeArrowheads="1"/>
          </p:cNvSpPr>
          <p:nvPr/>
        </p:nvSpPr>
        <p:spPr bwMode="auto">
          <a:xfrm>
            <a:off x="708907" y="1362333"/>
            <a:ext cx="2931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latin typeface="Comic Sans MS" panose="030F0702030302020204" pitchFamily="66" charset="0"/>
              </a:rPr>
              <a:t>Positive Care</a:t>
            </a:r>
          </a:p>
        </p:txBody>
      </p:sp>
      <p:sp>
        <p:nvSpPr>
          <p:cNvPr id="17427" name="TextBox 7"/>
          <p:cNvSpPr txBox="1">
            <a:spLocks noChangeArrowheads="1"/>
          </p:cNvSpPr>
          <p:nvPr/>
        </p:nvSpPr>
        <p:spPr bwMode="auto">
          <a:xfrm>
            <a:off x="9132887" y="1362333"/>
            <a:ext cx="273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latin typeface="Comic Sans MS" panose="030F0702030302020204" pitchFamily="66" charset="0"/>
              </a:rPr>
              <a:t>Negative Care </a:t>
            </a:r>
          </a:p>
        </p:txBody>
      </p:sp>
      <p:sp>
        <p:nvSpPr>
          <p:cNvPr id="17429" name="TextBox 1"/>
          <p:cNvSpPr txBox="1">
            <a:spLocks noChangeArrowheads="1"/>
          </p:cNvSpPr>
          <p:nvPr/>
        </p:nvSpPr>
        <p:spPr bwMode="auto">
          <a:xfrm>
            <a:off x="2971800" y="5588000"/>
            <a:ext cx="63642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b="1" dirty="0"/>
              <a:t>Where would you place the statements?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52DA8DDA-6AE1-478F-B077-02356A6FBCA9}"/>
              </a:ext>
            </a:extLst>
          </p:cNvPr>
          <p:cNvSpPr/>
          <p:nvPr/>
        </p:nvSpPr>
        <p:spPr>
          <a:xfrm>
            <a:off x="4261093" y="1160276"/>
            <a:ext cx="4384471" cy="904060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439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6CF8-3D39-42E8-AAC7-DC4C165D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0" y="697652"/>
            <a:ext cx="10601958" cy="130386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POSITIVE or NEGATIVE CARE statements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4A076-F6DE-464E-84A7-B3949651A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2001519"/>
            <a:ext cx="10099040" cy="425704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sz="1600" b="1" dirty="0"/>
              <a:t>1. Set menu for dinner at a care home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600" b="1" dirty="0"/>
              <a:t>2. Carer making special arrangements so a client can pray at a time that their religion requires </a:t>
            </a:r>
            <a:r>
              <a:rPr lang="en-GB" sz="1600" b="1" dirty="0">
                <a:solidFill>
                  <a:srgbClr val="00B0F0"/>
                </a:solidFill>
              </a:rPr>
              <a:t>POSITIVE</a:t>
            </a:r>
            <a:endParaRPr lang="en-GB" sz="16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sz="1600" b="1" dirty="0"/>
              <a:t>3. Not talking to the client whilst bathing her because she is deaf and can't hear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4. Being over helpful and overprotected of your clients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5. Carer changing the channel over to football without asking, as he assumes the elderly men will prefer this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6. A care assistant is asked by a client to be helped to the toilet. The care assistant replies that she is going off duty in 5 minutes and will ask another member of staff to help her.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7. Carer’s attitude to clients include strong feelings of pity, a belief they are less fortunate than he/she is, and a tendency to try to compensate them for their difficulties.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8. All residents to be in bed by 9pm prior to arrival of night staff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9. Visitors only between certain hours </a:t>
            </a:r>
            <a:r>
              <a:rPr lang="en-GB" sz="1600" b="1" dirty="0">
                <a:solidFill>
                  <a:srgbClr val="FF0000"/>
                </a:solidFill>
              </a:rPr>
              <a:t>NEGATIVE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10. Residents have a choice of activities on Wednesday afternoons or may prefer to stay in their room </a:t>
            </a:r>
            <a:r>
              <a:rPr lang="en-GB" sz="1600" b="1" dirty="0">
                <a:solidFill>
                  <a:srgbClr val="00B0F0"/>
                </a:solidFill>
              </a:rPr>
              <a:t>POSITIVE</a:t>
            </a:r>
            <a:endParaRPr lang="en-GB" sz="16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900FE6-ACBF-4BE7-87DF-5975C2BF89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7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93"/>
    </mc:Choice>
    <mc:Fallback xmlns="">
      <p:transition spd="slow" advTm="26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TASK 2: HEALTH &amp; SAFETY IN HSC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360" y="2286000"/>
            <a:ext cx="10779760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A part of the HSC course will involve studying health and safety in HSC settings. Working as a team, you are to explore safety measures in place to keep service users and workers safe. Safety measures are activities and precautions taken to improve safety.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/>
              <a:t> Watch the following video clip to help you gain an understanding of safety measures.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/>
              <a:t> Next, choose one of the settings and explore different safety measures that should be put into place and followed. This could be a detailed thought shower.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dirty="0"/>
              <a:t>Nursery</a:t>
            </a:r>
          </a:p>
          <a:p>
            <a:pPr marL="0" indent="0">
              <a:buNone/>
            </a:pPr>
            <a:r>
              <a:rPr lang="en-GB" b="1" dirty="0"/>
              <a:t>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dirty="0"/>
              <a:t>Hospital</a:t>
            </a:r>
          </a:p>
        </p:txBody>
      </p:sp>
      <p:pic>
        <p:nvPicPr>
          <p:cNvPr id="1026" name="Picture 2" descr="Image result for discu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970" y="4801754"/>
            <a:ext cx="2563091" cy="19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4D0DD9-26C4-4127-9EFD-1C591DF17182}"/>
              </a:ext>
            </a:extLst>
          </p:cNvPr>
          <p:cNvSpPr/>
          <p:nvPr/>
        </p:nvSpPr>
        <p:spPr>
          <a:xfrm>
            <a:off x="1024128" y="3651349"/>
            <a:ext cx="4776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https://www.youtube.com/watch?v=oibvuXRmKe0</a:t>
            </a:r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6D0CC4-00D3-4248-B89D-E8BDC440D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0"/>
    </mc:Choice>
    <mc:Fallback xmlns="">
      <p:transition spd="slow" advTm="7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6.4|7.8|8.1|8.8|3.5|2.6|5.5|6.2|4.6|6.6|6.2|6.2|2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5|17|22.6|17.6|22.5|30|32.1|19.3|19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3D1622F24145887D392C0C9EAECB" ma:contentTypeVersion="15" ma:contentTypeDescription="Create a new document." ma:contentTypeScope="" ma:versionID="84470bc589e0649a5f5b9bf48bf8ddbe">
  <xsd:schema xmlns:xsd="http://www.w3.org/2001/XMLSchema" xmlns:xs="http://www.w3.org/2001/XMLSchema" xmlns:p="http://schemas.microsoft.com/office/2006/metadata/properties" xmlns:ns2="a9dbd1bd-8d79-41b4-b68c-688ecdd1c2f5" xmlns:ns3="9d96588d-cc8c-429b-b90e-ef5d7b1e9cb0" targetNamespace="http://schemas.microsoft.com/office/2006/metadata/properties" ma:root="true" ma:fieldsID="4d4f043df170bbf55d45ef9d9292477d" ns2:_="" ns3:_="">
    <xsd:import namespace="a9dbd1bd-8d79-41b4-b68c-688ecdd1c2f5"/>
    <xsd:import namespace="9d96588d-cc8c-429b-b90e-ef5d7b1e9c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bd1bd-8d79-41b4-b68c-688ecdd1c2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6588d-cc8c-429b-b90e-ef5d7b1e9c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d96588d-cc8c-429b-b90e-ef5d7b1e9cb0" xsi:nil="true"/>
  </documentManagement>
</p:properties>
</file>

<file path=customXml/itemProps1.xml><?xml version="1.0" encoding="utf-8"?>
<ds:datastoreItem xmlns:ds="http://schemas.openxmlformats.org/officeDocument/2006/customXml" ds:itemID="{C20595F8-8B67-4864-A817-8817451A39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3869DE-3250-4C3F-8DB4-13211795D3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bd1bd-8d79-41b4-b68c-688ecdd1c2f5"/>
    <ds:schemaRef ds:uri="9d96588d-cc8c-429b-b90e-ef5d7b1e9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969EF4-5499-4D5E-9A52-11407FE27E2E}">
  <ds:schemaRefs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2eb804a2-b829-4af5-8004-e49f60ed8ded"/>
    <ds:schemaRef ds:uri="f611e075-f9a0-4757-a2ad-98ead37e1d41"/>
    <ds:schemaRef ds:uri="http://schemas.microsoft.com/office/2006/metadata/properties"/>
    <ds:schemaRef ds:uri="9d96588d-cc8c-429b-b90e-ef5d7b1e9c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511</TotalTime>
  <Words>882</Words>
  <Application>Microsoft Office PowerPoint</Application>
  <PresentationFormat>Widescreen</PresentationFormat>
  <Paragraphs>144</Paragraphs>
  <Slides>10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Comic Sans MS</vt:lpstr>
      <vt:lpstr>Tw Cen MT</vt:lpstr>
      <vt:lpstr>Tw Cen MT Condensed</vt:lpstr>
      <vt:lpstr>Wingdings</vt:lpstr>
      <vt:lpstr>Wingdings 3</vt:lpstr>
      <vt:lpstr>Integral</vt:lpstr>
      <vt:lpstr>Why AM I CONSIDERING STUDYING hsc &amp; WHAT DO I THINK THIS COURSE WILL BE ABOUT?</vt:lpstr>
      <vt:lpstr>LEVEL 2 CAMBRIDGE TECHNICAL DIploMA IN HSC</vt:lpstr>
      <vt:lpstr>Course outline – WHAT WOULD I BE STUDYING?</vt:lpstr>
      <vt:lpstr>HOW WILL I LEARN? WHERE CAN IT TAKE ME? WHAT DOES IT INVOLVE?</vt:lpstr>
      <vt:lpstr>Task 1: POSITIVE or NEGATIVE CARE?</vt:lpstr>
      <vt:lpstr>PowerPoint Presentation</vt:lpstr>
      <vt:lpstr>PowerPoint Presentation</vt:lpstr>
      <vt:lpstr>POSITIVE or NEGATIVE CARE statements</vt:lpstr>
      <vt:lpstr>TASK 2: HEALTH &amp; SAFETY IN HSC</vt:lpstr>
      <vt:lpstr>SHOW YOU KNOW!</vt:lpstr>
    </vt:vector>
  </TitlesOfParts>
  <Company>The City of Leicester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2 CAMBRIDGE TECHNICAL DILPOMA IN HSC</dc:title>
  <dc:creator>Lisa Patel</dc:creator>
  <cp:lastModifiedBy>Aaron</cp:lastModifiedBy>
  <cp:revision>36</cp:revision>
  <dcterms:created xsi:type="dcterms:W3CDTF">2018-01-08T11:41:39Z</dcterms:created>
  <dcterms:modified xsi:type="dcterms:W3CDTF">2022-08-24T13:30:30Z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0x0101003E273D1622F24145887D392C0C9EAECB</vt:lpwstr>
  </property>
  <property fmtid="{D5CDD505-2E9C-101B-9397-08002B2CF9AE}" pid="3" name="Order">
    <vt:r8>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