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1"/>
  </p:notesMasterIdLst>
  <p:sldIdLst>
    <p:sldId id="256" r:id="rId5"/>
    <p:sldId id="285" r:id="rId6"/>
    <p:sldId id="286" r:id="rId7"/>
    <p:sldId id="287" r:id="rId8"/>
    <p:sldId id="289" r:id="rId9"/>
    <p:sldId id="288" r:id="rId10"/>
    <p:sldId id="270" r:id="rId11"/>
    <p:sldId id="271" r:id="rId12"/>
    <p:sldId id="390" r:id="rId13"/>
    <p:sldId id="381" r:id="rId14"/>
    <p:sldId id="396" r:id="rId15"/>
    <p:sldId id="392" r:id="rId16"/>
    <p:sldId id="363" r:id="rId17"/>
    <p:sldId id="362" r:id="rId18"/>
    <p:sldId id="364" r:id="rId19"/>
    <p:sldId id="365" r:id="rId20"/>
    <p:sldId id="366" r:id="rId21"/>
    <p:sldId id="367" r:id="rId22"/>
    <p:sldId id="368" r:id="rId23"/>
    <p:sldId id="369" r:id="rId24"/>
    <p:sldId id="371" r:id="rId25"/>
    <p:sldId id="373" r:id="rId26"/>
    <p:sldId id="374" r:id="rId27"/>
    <p:sldId id="376" r:id="rId28"/>
    <p:sldId id="377" r:id="rId29"/>
    <p:sldId id="378" r:id="rId30"/>
    <p:sldId id="397" r:id="rId31"/>
    <p:sldId id="393" r:id="rId32"/>
    <p:sldId id="395" r:id="rId33"/>
    <p:sldId id="398" r:id="rId34"/>
    <p:sldId id="399" r:id="rId35"/>
    <p:sldId id="264" r:id="rId36"/>
    <p:sldId id="382" r:id="rId37"/>
    <p:sldId id="266" r:id="rId38"/>
    <p:sldId id="268" r:id="rId39"/>
    <p:sldId id="391" r:id="rId40"/>
  </p:sldIdLst>
  <p:sldSz cx="12192000" cy="6858000"/>
  <p:notesSz cx="6858000" cy="9144000"/>
  <p:embeddedFontLst>
    <p:embeddedFont>
      <p:font typeface="Calibri" panose="020F0502020204030204" pitchFamily="34"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ADA"/>
    <a:srgbClr val="FFF2CD"/>
    <a:srgbClr val="FF2190"/>
    <a:srgbClr val="FF99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367" autoAdjust="0"/>
  </p:normalViewPr>
  <p:slideViewPr>
    <p:cSldViewPr snapToGrid="0">
      <p:cViewPr varScale="1">
        <p:scale>
          <a:sx n="99" d="100"/>
          <a:sy n="99" d="100"/>
        </p:scale>
        <p:origin x="10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AB8F4-D0B0-4DAE-A02F-402610015CEB}" type="datetimeFigureOut">
              <a:rPr lang="en-GB" smtClean="0"/>
              <a:t>24/08/2022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D1A4C-A457-44D2-8C61-6EB622C54453}" type="slidenum">
              <a:rPr lang="en-GB" smtClean="0"/>
              <a:t>‹#›</a:t>
            </a:fld>
            <a:endParaRPr lang="en-GB"/>
          </a:p>
        </p:txBody>
      </p:sp>
    </p:spTree>
    <p:extLst>
      <p:ext uri="{BB962C8B-B14F-4D97-AF65-F5344CB8AC3E}">
        <p14:creationId xmlns:p14="http://schemas.microsoft.com/office/powerpoint/2010/main" val="1096076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98D1A4C-A457-44D2-8C61-6EB622C54453}" type="slidenum">
              <a:rPr lang="en-GB" smtClean="0"/>
              <a:t>2</a:t>
            </a:fld>
            <a:endParaRPr lang="en-GB"/>
          </a:p>
        </p:txBody>
      </p:sp>
    </p:spTree>
    <p:extLst>
      <p:ext uri="{BB962C8B-B14F-4D97-AF65-F5344CB8AC3E}">
        <p14:creationId xmlns:p14="http://schemas.microsoft.com/office/powerpoint/2010/main" val="2610893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22</a:t>
            </a:fld>
            <a:endParaRPr lang="en-US"/>
          </a:p>
        </p:txBody>
      </p:sp>
    </p:spTree>
    <p:extLst>
      <p:ext uri="{BB962C8B-B14F-4D97-AF65-F5344CB8AC3E}">
        <p14:creationId xmlns:p14="http://schemas.microsoft.com/office/powerpoint/2010/main" val="3516372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23</a:t>
            </a:fld>
            <a:endParaRPr lang="en-US"/>
          </a:p>
        </p:txBody>
      </p:sp>
    </p:spTree>
    <p:extLst>
      <p:ext uri="{BB962C8B-B14F-4D97-AF65-F5344CB8AC3E}">
        <p14:creationId xmlns:p14="http://schemas.microsoft.com/office/powerpoint/2010/main" val="17562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408686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25</a:t>
            </a:fld>
            <a:endParaRPr lang="en-US"/>
          </a:p>
        </p:txBody>
      </p:sp>
    </p:spTree>
    <p:extLst>
      <p:ext uri="{BB962C8B-B14F-4D97-AF65-F5344CB8AC3E}">
        <p14:creationId xmlns:p14="http://schemas.microsoft.com/office/powerpoint/2010/main" val="2833855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26</a:t>
            </a:fld>
            <a:endParaRPr lang="en-US"/>
          </a:p>
        </p:txBody>
      </p:sp>
    </p:spTree>
    <p:extLst>
      <p:ext uri="{BB962C8B-B14F-4D97-AF65-F5344CB8AC3E}">
        <p14:creationId xmlns:p14="http://schemas.microsoft.com/office/powerpoint/2010/main" val="96565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205238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529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16</a:t>
            </a:fld>
            <a:endParaRPr lang="en-US"/>
          </a:p>
        </p:txBody>
      </p:sp>
    </p:spTree>
    <p:extLst>
      <p:ext uri="{BB962C8B-B14F-4D97-AF65-F5344CB8AC3E}">
        <p14:creationId xmlns:p14="http://schemas.microsoft.com/office/powerpoint/2010/main" val="217558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17</a:t>
            </a:fld>
            <a:endParaRPr lang="en-US"/>
          </a:p>
        </p:txBody>
      </p:sp>
    </p:spTree>
    <p:extLst>
      <p:ext uri="{BB962C8B-B14F-4D97-AF65-F5344CB8AC3E}">
        <p14:creationId xmlns:p14="http://schemas.microsoft.com/office/powerpoint/2010/main" val="309712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18</a:t>
            </a:fld>
            <a:endParaRPr lang="en-US"/>
          </a:p>
        </p:txBody>
      </p:sp>
    </p:spTree>
    <p:extLst>
      <p:ext uri="{BB962C8B-B14F-4D97-AF65-F5344CB8AC3E}">
        <p14:creationId xmlns:p14="http://schemas.microsoft.com/office/powerpoint/2010/main" val="384698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19</a:t>
            </a:fld>
            <a:endParaRPr lang="en-US"/>
          </a:p>
        </p:txBody>
      </p:sp>
    </p:spTree>
    <p:extLst>
      <p:ext uri="{BB962C8B-B14F-4D97-AF65-F5344CB8AC3E}">
        <p14:creationId xmlns:p14="http://schemas.microsoft.com/office/powerpoint/2010/main" val="1721260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20</a:t>
            </a:fld>
            <a:endParaRPr lang="en-US"/>
          </a:p>
        </p:txBody>
      </p:sp>
    </p:spTree>
    <p:extLst>
      <p:ext uri="{BB962C8B-B14F-4D97-AF65-F5344CB8AC3E}">
        <p14:creationId xmlns:p14="http://schemas.microsoft.com/office/powerpoint/2010/main" val="271677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US" smtClean="0"/>
              <a:t>21</a:t>
            </a:fld>
            <a:endParaRPr lang="en-US"/>
          </a:p>
        </p:txBody>
      </p:sp>
    </p:spTree>
    <p:extLst>
      <p:ext uri="{BB962C8B-B14F-4D97-AF65-F5344CB8AC3E}">
        <p14:creationId xmlns:p14="http://schemas.microsoft.com/office/powerpoint/2010/main" val="2937756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7DADA"/>
        </a:solidFill>
        <a:effectLst/>
      </p:bgPr>
    </p:bg>
    <p:spTree>
      <p:nvGrpSpPr>
        <p:cNvPr id="1" name=""/>
        <p:cNvGrpSpPr/>
        <p:nvPr/>
      </p:nvGrpSpPr>
      <p:grpSpPr>
        <a:xfrm>
          <a:off x="0" y="0"/>
          <a:ext cx="0" cy="0"/>
          <a:chOff x="0" y="0"/>
          <a:chExt cx="0" cy="0"/>
        </a:xfrm>
      </p:grpSpPr>
      <p:sp>
        <p:nvSpPr>
          <p:cNvPr id="8" name="Rectangle 7"/>
          <p:cNvSpPr/>
          <p:nvPr userDrawn="1"/>
        </p:nvSpPr>
        <p:spPr>
          <a:xfrm>
            <a:off x="8801448" y="34837"/>
            <a:ext cx="3341875" cy="1457812"/>
          </a:xfrm>
          <a:prstGeom prst="rect">
            <a:avLst/>
          </a:prstGeom>
          <a:solidFill>
            <a:srgbClr val="E7DADA"/>
          </a:solidFill>
          <a:ln>
            <a:solidFill>
              <a:srgbClr val="E7DA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userDrawn="1"/>
        </p:nvSpPr>
        <p:spPr>
          <a:xfrm>
            <a:off x="0" y="6356348"/>
            <a:ext cx="12200189" cy="50165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1" b="25948"/>
          <a:stretch/>
        </p:blipFill>
        <p:spPr>
          <a:xfrm>
            <a:off x="1" y="1"/>
            <a:ext cx="6871464" cy="1558344"/>
          </a:xfrm>
          <a:prstGeom prst="rect">
            <a:avLst/>
          </a:prstGeom>
        </p:spPr>
      </p:pic>
      <p:pic>
        <p:nvPicPr>
          <p:cNvPr id="14" name="Picture 13"/>
          <p:cNvPicPr>
            <a:picLocks noChangeAspect="1"/>
          </p:cNvPicPr>
          <p:nvPr userDrawn="1"/>
        </p:nvPicPr>
        <p:blipFill>
          <a:blip r:embed="rId3" cstate="print">
            <a:duotone>
              <a:prstClr val="black"/>
              <a:srgbClr val="C00000">
                <a:tint val="45000"/>
                <a:satMod val="400000"/>
              </a:srgbClr>
            </a:duotone>
            <a:extLst>
              <a:ext uri="{28A0092B-C50C-407E-A947-70E740481C1C}">
                <a14:useLocalDpi xmlns:a14="http://schemas.microsoft.com/office/drawing/2010/main" val="0"/>
              </a:ext>
            </a:extLst>
          </a:blip>
          <a:stretch>
            <a:fillRect/>
          </a:stretch>
        </p:blipFill>
        <p:spPr>
          <a:xfrm>
            <a:off x="6890197" y="1"/>
            <a:ext cx="1717998" cy="1606342"/>
          </a:xfrm>
          <a:prstGeom prst="rect">
            <a:avLst/>
          </a:prstGeom>
        </p:spPr>
      </p:pic>
      <p:sp>
        <p:nvSpPr>
          <p:cNvPr id="4" name="Date Placeholder 3"/>
          <p:cNvSpPr>
            <a:spLocks noGrp="1"/>
          </p:cNvSpPr>
          <p:nvPr>
            <p:ph type="dt" sz="half" idx="10"/>
          </p:nvPr>
        </p:nvSpPr>
        <p:spPr>
          <a:xfrm>
            <a:off x="9400123" y="6356350"/>
            <a:ext cx="2743200" cy="501650"/>
          </a:xfrm>
        </p:spPr>
        <p:txBody>
          <a:bodyPr/>
          <a:lstStyle>
            <a:lvl1pPr algn="ctr">
              <a:defRPr sz="1800" b="1">
                <a:solidFill>
                  <a:schemeClr val="bg1"/>
                </a:solidFill>
                <a:latin typeface="Square721 BT" panose="020B0504020202060204" pitchFamily="34" charset="0"/>
              </a:defRPr>
            </a:lvl1pPr>
          </a:lstStyle>
          <a:p>
            <a:fld id="{6D8C8EDE-E4AB-4184-AE8B-5DAA72AFC306}" type="datetimeFigureOut">
              <a:rPr lang="en-GB" smtClean="0"/>
              <a:pPr/>
              <a:t>24/08/2022</a:t>
            </a:fld>
            <a:endParaRPr lang="en-GB"/>
          </a:p>
        </p:txBody>
      </p:sp>
      <p:cxnSp>
        <p:nvCxnSpPr>
          <p:cNvPr id="11" name="Straight Connector 10"/>
          <p:cNvCxnSpPr/>
          <p:nvPr userDrawn="1"/>
        </p:nvCxnSpPr>
        <p:spPr>
          <a:xfrm>
            <a:off x="8608195" y="1929"/>
            <a:ext cx="9425" cy="160687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a:off x="6867895" y="-17143"/>
            <a:ext cx="9425" cy="160687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6796"/>
          <a:stretch/>
        </p:blipFill>
        <p:spPr>
          <a:xfrm>
            <a:off x="8714358" y="78450"/>
            <a:ext cx="3404966" cy="1379364"/>
          </a:xfrm>
          <a:prstGeom prst="rect">
            <a:avLst/>
          </a:prstGeom>
        </p:spPr>
      </p:pic>
      <p:pic>
        <p:nvPicPr>
          <p:cNvPr id="30" name="Picture 29"/>
          <p:cNvPicPr>
            <a:picLocks noChangeAspect="1"/>
          </p:cNvPicPr>
          <p:nvPr userDrawn="1"/>
        </p:nvPicPr>
        <p:blipFill rotWithShape="1">
          <a:blip r:embed="rId5">
            <a:clrChange>
              <a:clrFrom>
                <a:srgbClr val="FFFFFF"/>
              </a:clrFrom>
              <a:clrTo>
                <a:srgbClr val="FFFFFF">
                  <a:alpha val="0"/>
                </a:srgbClr>
              </a:clrTo>
            </a:clrChange>
          </a:blip>
          <a:srcRect l="22867" t="43054" r="26470" b="29711"/>
          <a:stretch/>
        </p:blipFill>
        <p:spPr>
          <a:xfrm>
            <a:off x="2872909" y="2022502"/>
            <a:ext cx="6591869" cy="1992302"/>
          </a:xfrm>
          <a:prstGeom prst="rect">
            <a:avLst/>
          </a:prstGeom>
        </p:spPr>
      </p:pic>
      <p:sp>
        <p:nvSpPr>
          <p:cNvPr id="32" name="Title Placeholder 1"/>
          <p:cNvSpPr>
            <a:spLocks noGrp="1"/>
          </p:cNvSpPr>
          <p:nvPr>
            <p:ph type="title" hasCustomPrompt="1"/>
          </p:nvPr>
        </p:nvSpPr>
        <p:spPr>
          <a:xfrm>
            <a:off x="846389" y="4046188"/>
            <a:ext cx="10515600" cy="830264"/>
          </a:xfrm>
          <a:prstGeom prst="rect">
            <a:avLst/>
          </a:prstGeom>
        </p:spPr>
        <p:txBody>
          <a:bodyPr vert="horz" lIns="91440" tIns="45720" rIns="91440" bIns="45720" rtlCol="0" anchor="ctr">
            <a:normAutofit/>
          </a:bodyPr>
          <a:lstStyle>
            <a:lvl1pPr algn="ctr">
              <a:defRPr u="sng"/>
            </a:lvl1pPr>
          </a:lstStyle>
          <a:p>
            <a:r>
              <a:rPr lang="en-GB"/>
              <a:t>Sub Title</a:t>
            </a:r>
          </a:p>
        </p:txBody>
      </p:sp>
      <p:sp>
        <p:nvSpPr>
          <p:cNvPr id="17" name="Rectangle 16"/>
          <p:cNvSpPr/>
          <p:nvPr userDrawn="1"/>
        </p:nvSpPr>
        <p:spPr>
          <a:xfrm>
            <a:off x="0" y="6435719"/>
            <a:ext cx="5253554" cy="369332"/>
          </a:xfrm>
          <a:prstGeom prst="rect">
            <a:avLst/>
          </a:prstGeom>
        </p:spPr>
        <p:txBody>
          <a:bodyPr wrap="none">
            <a:spAutoFit/>
          </a:bodyPr>
          <a:lstStyle/>
          <a:p>
            <a:pPr algn="l"/>
            <a:r>
              <a:rPr lang="en-GB" sz="1800" b="1">
                <a:solidFill>
                  <a:schemeClr val="bg1"/>
                </a:solidFill>
                <a:latin typeface="Square721 BT" panose="020B0504020202060204" pitchFamily="34" charset="0"/>
              </a:rPr>
              <a:t>Be Happy, Be Ambitious, Make</a:t>
            </a:r>
            <a:r>
              <a:rPr lang="en-GB" sz="1800" b="1" baseline="0">
                <a:solidFill>
                  <a:schemeClr val="bg1"/>
                </a:solidFill>
                <a:latin typeface="Square721 BT" panose="020B0504020202060204" pitchFamily="34" charset="0"/>
              </a:rPr>
              <a:t> a Difference</a:t>
            </a:r>
            <a:endParaRPr lang="en-GB" sz="1800" b="1">
              <a:solidFill>
                <a:schemeClr val="bg1"/>
              </a:solidFill>
              <a:latin typeface="Square721 BT" panose="020B0504020202060204" pitchFamily="34" charset="0"/>
            </a:endParaRPr>
          </a:p>
        </p:txBody>
      </p:sp>
      <p:cxnSp>
        <p:nvCxnSpPr>
          <p:cNvPr id="18" name="Straight Connector 17"/>
          <p:cNvCxnSpPr/>
          <p:nvPr userDrawn="1"/>
        </p:nvCxnSpPr>
        <p:spPr>
          <a:xfrm>
            <a:off x="0" y="-12758"/>
            <a:ext cx="12200189" cy="32422"/>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62" y="1558592"/>
            <a:ext cx="12200189" cy="23999"/>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5077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47969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73925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60425"/>
            <a:ext cx="10515600" cy="830264"/>
          </a:xfrm>
        </p:spPr>
        <p:txBody>
          <a:bodyPr/>
          <a:lstStyle>
            <a:lvl1pPr>
              <a:defRPr b="1" u="none"/>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endParaRPr lang="en-GB"/>
          </a:p>
        </p:txBody>
      </p:sp>
      <p:sp>
        <p:nvSpPr>
          <p:cNvPr id="7" name="Date Placeholder 3"/>
          <p:cNvSpPr txBox="1">
            <a:spLocks/>
          </p:cNvSpPr>
          <p:nvPr userDrawn="1"/>
        </p:nvSpPr>
        <p:spPr>
          <a:xfrm>
            <a:off x="10141803" y="6311899"/>
            <a:ext cx="1979077" cy="501650"/>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chemeClr val="bg1"/>
                </a:solidFill>
                <a:latin typeface="Square721 BT" panose="020B050402020206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8C8EDE-E4AB-4184-AE8B-5DAA72AFC306}" type="datetimeFigureOut">
              <a:rPr lang="en-GB" smtClean="0">
                <a:solidFill>
                  <a:schemeClr val="tx1"/>
                </a:solidFill>
              </a:rPr>
              <a:pPr/>
              <a:t>24/08/2022</a:t>
            </a:fld>
            <a:endParaRPr lang="en-GB">
              <a:solidFill>
                <a:schemeClr val="tx1"/>
              </a:solidFill>
            </a:endParaRPr>
          </a:p>
        </p:txBody>
      </p:sp>
    </p:spTree>
    <p:extLst>
      <p:ext uri="{BB962C8B-B14F-4D97-AF65-F5344CB8AC3E}">
        <p14:creationId xmlns:p14="http://schemas.microsoft.com/office/powerpoint/2010/main" val="246056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ctr"/>
          <a:lstStyle>
            <a:lvl1pPr>
              <a:defRPr sz="6000" u="sng"/>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8C8EDE-E4AB-4184-AE8B-5DAA72AFC306}" type="datetimeFigureOut">
              <a:rPr lang="en-GB" smtClean="0"/>
              <a:t>24/08/2022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280674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52708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8C8EDE-E4AB-4184-AE8B-5DAA72AFC306}" type="datetimeFigureOut">
              <a:rPr lang="en-GB" smtClean="0"/>
              <a:t>24/08/2022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65214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8C8EDE-E4AB-4184-AE8B-5DAA72AFC306}" type="datetimeFigureOut">
              <a:rPr lang="en-GB" smtClean="0"/>
              <a:t>24/08/2022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849773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C8EDE-E4AB-4184-AE8B-5DAA72AFC306}" type="datetimeFigureOut">
              <a:rPr lang="en-GB" smtClean="0"/>
              <a:t>24/08/2022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56099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198129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8C8EDE-E4AB-4184-AE8B-5DAA72AFC306}" type="datetimeFigureOut">
              <a:rPr lang="en-GB" smtClean="0"/>
              <a:t>24/08/2022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05FA953-F16E-4795-ABE9-607C4CA6701C}" type="slidenum">
              <a:rPr lang="en-GB" smtClean="0"/>
              <a:t>‹#›</a:t>
            </a:fld>
            <a:endParaRPr lang="en-GB"/>
          </a:p>
        </p:txBody>
      </p:sp>
    </p:spTree>
    <p:extLst>
      <p:ext uri="{BB962C8B-B14F-4D97-AF65-F5344CB8AC3E}">
        <p14:creationId xmlns:p14="http://schemas.microsoft.com/office/powerpoint/2010/main" val="348676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DAD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0424"/>
            <a:ext cx="10515600" cy="830264"/>
          </a:xfrm>
          <a:prstGeom prst="rect">
            <a:avLst/>
          </a:prstGeom>
        </p:spPr>
        <p:txBody>
          <a:bodyPr vert="horz" lIns="91440" tIns="45720" rIns="91440" bIns="45720" rtlCol="0" anchor="ctr">
            <a:normAutofit/>
          </a:bodyPr>
          <a:lstStyle/>
          <a:p>
            <a:r>
              <a:rPr lang="en-GB"/>
              <a:t>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8C8EDE-E4AB-4184-AE8B-5DAA72AFC306}" type="datetimeFigureOut">
              <a:rPr lang="en-GB" smtClean="0"/>
              <a:t>24/08/2022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FA953-F16E-4795-ABE9-607C4CA6701C}" type="slidenum">
              <a:rPr lang="en-GB" smtClean="0"/>
              <a:t>‹#›</a:t>
            </a:fld>
            <a:endParaRPr lang="en-GB"/>
          </a:p>
        </p:txBody>
      </p:sp>
      <p:sp>
        <p:nvSpPr>
          <p:cNvPr id="13" name="Oval 12"/>
          <p:cNvSpPr/>
          <p:nvPr userDrawn="1"/>
        </p:nvSpPr>
        <p:spPr>
          <a:xfrm>
            <a:off x="11716150" y="579983"/>
            <a:ext cx="260654" cy="273069"/>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5" name="Oval 14"/>
          <p:cNvSpPr/>
          <p:nvPr userDrawn="1"/>
        </p:nvSpPr>
        <p:spPr>
          <a:xfrm>
            <a:off x="10847346" y="209901"/>
            <a:ext cx="193827" cy="18949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6" name="Oval 15"/>
          <p:cNvSpPr/>
          <p:nvPr userDrawn="1"/>
        </p:nvSpPr>
        <p:spPr>
          <a:xfrm>
            <a:off x="11191687" y="120266"/>
            <a:ext cx="193827" cy="18949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7" name="Oval 16"/>
          <p:cNvSpPr/>
          <p:nvPr userDrawn="1"/>
        </p:nvSpPr>
        <p:spPr>
          <a:xfrm>
            <a:off x="11536028" y="249815"/>
            <a:ext cx="222481" cy="227382"/>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8" name="Oval 17"/>
          <p:cNvSpPr/>
          <p:nvPr userDrawn="1"/>
        </p:nvSpPr>
        <p:spPr>
          <a:xfrm>
            <a:off x="11774915" y="982101"/>
            <a:ext cx="284508" cy="271365"/>
          </a:xfrm>
          <a:prstGeom prst="ellipse">
            <a:avLst/>
          </a:prstGeom>
          <a:solidFill>
            <a:srgbClr val="FF0000"/>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Tree>
    <p:extLst>
      <p:ext uri="{BB962C8B-B14F-4D97-AF65-F5344CB8AC3E}">
        <p14:creationId xmlns:p14="http://schemas.microsoft.com/office/powerpoint/2010/main" val="1252885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b="1" kern="1200">
          <a:solidFill>
            <a:schemeClr val="tx1"/>
          </a:solidFill>
          <a:latin typeface="Square721 BT" panose="020B050402020206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hyperlink" Target="mailto:hpatel@cityleicester.leicester.sch.uk"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kgarcha@cityleicester.leicester.sch.uk" TargetMode="External"/><Relationship Id="rId5" Type="http://schemas.openxmlformats.org/officeDocument/2006/relationships/hyperlink" Target="mailto:spatel@cityleicester.leicester.sch.uk" TargetMode="External"/><Relationship Id="rId4" Type="http://schemas.openxmlformats.org/officeDocument/2006/relationships/hyperlink" Target="mailto:Mjohal@cityleicester.leicester.sch.uk" TargetMode="External"/><Relationship Id="rId9"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AD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4130180"/>
            <a:ext cx="10515600" cy="830264"/>
          </a:xfrm>
        </p:spPr>
        <p:txBody>
          <a:bodyPr/>
          <a:lstStyle/>
          <a:p>
            <a:r>
              <a:rPr lang="en-GB" dirty="0"/>
              <a:t>BTEC National Business</a:t>
            </a:r>
          </a:p>
        </p:txBody>
      </p:sp>
      <p:pic>
        <p:nvPicPr>
          <p:cNvPr id="10" name="Recorded Sound">
            <a:hlinkClick r:id="" action="ppaction://media"/>
            <a:extLst>
              <a:ext uri="{FF2B5EF4-FFF2-40B4-BE49-F238E27FC236}">
                <a16:creationId xmlns:a16="http://schemas.microsoft.com/office/drawing/2014/main" id="{317C835D-EC65-4679-8EFB-9782CA6077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4464" y="5504050"/>
            <a:ext cx="406400" cy="406400"/>
          </a:xfrm>
          <a:prstGeom prst="rect">
            <a:avLst/>
          </a:prstGeom>
        </p:spPr>
      </p:pic>
    </p:spTree>
    <p:extLst>
      <p:ext uri="{BB962C8B-B14F-4D97-AF65-F5344CB8AC3E}">
        <p14:creationId xmlns:p14="http://schemas.microsoft.com/office/powerpoint/2010/main" val="128301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Different Ways to Pay</a:t>
            </a:r>
          </a:p>
        </p:txBody>
      </p:sp>
      <p:graphicFrame>
        <p:nvGraphicFramePr>
          <p:cNvPr id="4" name="Table 3"/>
          <p:cNvGraphicFramePr>
            <a:graphicFrameLocks noGrp="1"/>
          </p:cNvGraphicFramePr>
          <p:nvPr>
            <p:extLst>
              <p:ext uri="{D42A27DB-BD31-4B8C-83A1-F6EECF244321}">
                <p14:modId xmlns:p14="http://schemas.microsoft.com/office/powerpoint/2010/main" val="1078006394"/>
              </p:ext>
            </p:extLst>
          </p:nvPr>
        </p:nvGraphicFramePr>
        <p:xfrm>
          <a:off x="929085" y="1690689"/>
          <a:ext cx="10333830" cy="4632960"/>
        </p:xfrm>
        <a:graphic>
          <a:graphicData uri="http://schemas.openxmlformats.org/drawingml/2006/table">
            <a:tbl>
              <a:tblPr firstRow="1" bandRow="1">
                <a:tableStyleId>{073A0DAA-6AF3-43AB-8588-CEC1D06C72B9}</a:tableStyleId>
              </a:tblPr>
              <a:tblGrid>
                <a:gridCol w="5166915">
                  <a:extLst>
                    <a:ext uri="{9D8B030D-6E8A-4147-A177-3AD203B41FA5}">
                      <a16:colId xmlns:a16="http://schemas.microsoft.com/office/drawing/2014/main" val="2736467775"/>
                    </a:ext>
                  </a:extLst>
                </a:gridCol>
                <a:gridCol w="5166915">
                  <a:extLst>
                    <a:ext uri="{9D8B030D-6E8A-4147-A177-3AD203B41FA5}">
                      <a16:colId xmlns:a16="http://schemas.microsoft.com/office/drawing/2014/main" val="2164382589"/>
                    </a:ext>
                  </a:extLst>
                </a:gridCol>
              </a:tblGrid>
              <a:tr h="540060">
                <a:tc gridSpan="2">
                  <a:txBody>
                    <a:bodyPr/>
                    <a:lstStyle/>
                    <a:p>
                      <a:r>
                        <a:rPr lang="en-GB" sz="3200" dirty="0"/>
                        <a:t>Different Ways to Pay</a:t>
                      </a:r>
                    </a:p>
                  </a:txBody>
                  <a:tcPr/>
                </a:tc>
                <a:tc hMerge="1">
                  <a:txBody>
                    <a:bodyPr/>
                    <a:lstStyle/>
                    <a:p>
                      <a:endParaRPr lang="en-GB" dirty="0"/>
                    </a:p>
                  </a:txBody>
                  <a:tcPr/>
                </a:tc>
                <a:extLst>
                  <a:ext uri="{0D108BD9-81ED-4DB2-BD59-A6C34878D82A}">
                    <a16:rowId xmlns:a16="http://schemas.microsoft.com/office/drawing/2014/main" val="2274389623"/>
                  </a:ext>
                </a:extLst>
              </a:tr>
              <a:tr h="540060">
                <a:tc>
                  <a:txBody>
                    <a:bodyPr/>
                    <a:lstStyle/>
                    <a:p>
                      <a:r>
                        <a:rPr lang="en-GB" sz="3200" dirty="0"/>
                        <a:t>Cash</a:t>
                      </a:r>
                    </a:p>
                  </a:txBody>
                  <a:tcPr/>
                </a:tc>
                <a:tc>
                  <a:txBody>
                    <a:bodyPr/>
                    <a:lstStyle/>
                    <a:p>
                      <a:r>
                        <a:rPr lang="en-GB" sz="3200" dirty="0"/>
                        <a:t>Pre-Paid</a:t>
                      </a:r>
                      <a:r>
                        <a:rPr lang="en-GB" sz="3200" baseline="0" dirty="0"/>
                        <a:t> Card</a:t>
                      </a:r>
                      <a:endParaRPr lang="en-GB" sz="3200" dirty="0"/>
                    </a:p>
                  </a:txBody>
                  <a:tcPr/>
                </a:tc>
                <a:extLst>
                  <a:ext uri="{0D108BD9-81ED-4DB2-BD59-A6C34878D82A}">
                    <a16:rowId xmlns:a16="http://schemas.microsoft.com/office/drawing/2014/main" val="3097771014"/>
                  </a:ext>
                </a:extLst>
              </a:tr>
              <a:tr h="540060">
                <a:tc>
                  <a:txBody>
                    <a:bodyPr/>
                    <a:lstStyle/>
                    <a:p>
                      <a:r>
                        <a:rPr lang="en-GB" sz="3200" dirty="0"/>
                        <a:t>Debit Card </a:t>
                      </a:r>
                    </a:p>
                  </a:txBody>
                  <a:tcPr/>
                </a:tc>
                <a:tc>
                  <a:txBody>
                    <a:bodyPr/>
                    <a:lstStyle/>
                    <a:p>
                      <a:r>
                        <a:rPr lang="en-GB" sz="3200" dirty="0"/>
                        <a:t>Contactless Card</a:t>
                      </a:r>
                    </a:p>
                  </a:txBody>
                  <a:tcPr/>
                </a:tc>
                <a:extLst>
                  <a:ext uri="{0D108BD9-81ED-4DB2-BD59-A6C34878D82A}">
                    <a16:rowId xmlns:a16="http://schemas.microsoft.com/office/drawing/2014/main" val="3241771339"/>
                  </a:ext>
                </a:extLst>
              </a:tr>
              <a:tr h="540060">
                <a:tc>
                  <a:txBody>
                    <a:bodyPr/>
                    <a:lstStyle/>
                    <a:p>
                      <a:r>
                        <a:rPr lang="en-GB" sz="3200" dirty="0"/>
                        <a:t>Credit</a:t>
                      </a:r>
                      <a:r>
                        <a:rPr lang="en-GB" sz="3200" baseline="0" dirty="0"/>
                        <a:t> Card</a:t>
                      </a:r>
                      <a:endParaRPr lang="en-GB" sz="3200" dirty="0"/>
                    </a:p>
                  </a:txBody>
                  <a:tcPr/>
                </a:tc>
                <a:tc>
                  <a:txBody>
                    <a:bodyPr/>
                    <a:lstStyle/>
                    <a:p>
                      <a:r>
                        <a:rPr lang="en-GB" sz="3200" dirty="0"/>
                        <a:t>Charge Cards</a:t>
                      </a:r>
                    </a:p>
                  </a:txBody>
                  <a:tcPr/>
                </a:tc>
                <a:extLst>
                  <a:ext uri="{0D108BD9-81ED-4DB2-BD59-A6C34878D82A}">
                    <a16:rowId xmlns:a16="http://schemas.microsoft.com/office/drawing/2014/main" val="3260049200"/>
                  </a:ext>
                </a:extLst>
              </a:tr>
              <a:tr h="540060">
                <a:tc>
                  <a:txBody>
                    <a:bodyPr/>
                    <a:lstStyle/>
                    <a:p>
                      <a:r>
                        <a:rPr lang="en-GB" sz="3200" dirty="0"/>
                        <a:t>Cheque</a:t>
                      </a:r>
                      <a:r>
                        <a:rPr lang="en-GB" sz="3200" baseline="0" dirty="0"/>
                        <a:t> </a:t>
                      </a:r>
                      <a:endParaRPr lang="en-GB" sz="3200" dirty="0"/>
                    </a:p>
                  </a:txBody>
                  <a:tcPr/>
                </a:tc>
                <a:tc>
                  <a:txBody>
                    <a:bodyPr/>
                    <a:lstStyle/>
                    <a:p>
                      <a:r>
                        <a:rPr lang="en-GB" sz="3200" dirty="0"/>
                        <a:t>Store Card</a:t>
                      </a:r>
                    </a:p>
                  </a:txBody>
                  <a:tcPr/>
                </a:tc>
                <a:extLst>
                  <a:ext uri="{0D108BD9-81ED-4DB2-BD59-A6C34878D82A}">
                    <a16:rowId xmlns:a16="http://schemas.microsoft.com/office/drawing/2014/main" val="699213714"/>
                  </a:ext>
                </a:extLst>
              </a:tr>
              <a:tr h="540060">
                <a:tc>
                  <a:txBody>
                    <a:bodyPr/>
                    <a:lstStyle/>
                    <a:p>
                      <a:r>
                        <a:rPr lang="en-GB" sz="3200" dirty="0"/>
                        <a:t>Electronic Transfer </a:t>
                      </a:r>
                    </a:p>
                  </a:txBody>
                  <a:tcPr/>
                </a:tc>
                <a:tc>
                  <a:txBody>
                    <a:bodyPr/>
                    <a:lstStyle/>
                    <a:p>
                      <a:r>
                        <a:rPr lang="en-GB" sz="3200" dirty="0"/>
                        <a:t>Mobile Banking</a:t>
                      </a:r>
                    </a:p>
                  </a:txBody>
                  <a:tcPr/>
                </a:tc>
                <a:extLst>
                  <a:ext uri="{0D108BD9-81ED-4DB2-BD59-A6C34878D82A}">
                    <a16:rowId xmlns:a16="http://schemas.microsoft.com/office/drawing/2014/main" val="1875162981"/>
                  </a:ext>
                </a:extLst>
              </a:tr>
              <a:tr h="540060">
                <a:tc>
                  <a:txBody>
                    <a:bodyPr/>
                    <a:lstStyle/>
                    <a:p>
                      <a:r>
                        <a:rPr lang="en-GB" sz="3200" dirty="0"/>
                        <a:t>Direct</a:t>
                      </a:r>
                      <a:r>
                        <a:rPr lang="en-GB" sz="3200" baseline="0" dirty="0"/>
                        <a:t> Debit</a:t>
                      </a:r>
                      <a:endParaRPr lang="en-GB" sz="3200" dirty="0"/>
                    </a:p>
                  </a:txBody>
                  <a:tcPr/>
                </a:tc>
                <a:tc>
                  <a:txBody>
                    <a:bodyPr/>
                    <a:lstStyle/>
                    <a:p>
                      <a:r>
                        <a:rPr lang="en-GB" sz="3200" dirty="0"/>
                        <a:t>BACs</a:t>
                      </a:r>
                    </a:p>
                  </a:txBody>
                  <a:tcPr/>
                </a:tc>
                <a:extLst>
                  <a:ext uri="{0D108BD9-81ED-4DB2-BD59-A6C34878D82A}">
                    <a16:rowId xmlns:a16="http://schemas.microsoft.com/office/drawing/2014/main" val="1513584689"/>
                  </a:ext>
                </a:extLst>
              </a:tr>
              <a:tr h="540060">
                <a:tc>
                  <a:txBody>
                    <a:bodyPr/>
                    <a:lstStyle/>
                    <a:p>
                      <a:r>
                        <a:rPr lang="en-GB" sz="3200" dirty="0"/>
                        <a:t>Standing Order</a:t>
                      </a:r>
                    </a:p>
                  </a:txBody>
                  <a:tcPr/>
                </a:tc>
                <a:tc>
                  <a:txBody>
                    <a:bodyPr/>
                    <a:lstStyle/>
                    <a:p>
                      <a:r>
                        <a:rPr lang="en-GB" sz="3200" dirty="0"/>
                        <a:t>CHAPS</a:t>
                      </a:r>
                    </a:p>
                  </a:txBody>
                  <a:tcPr/>
                </a:tc>
                <a:extLst>
                  <a:ext uri="{0D108BD9-81ED-4DB2-BD59-A6C34878D82A}">
                    <a16:rowId xmlns:a16="http://schemas.microsoft.com/office/drawing/2014/main" val="3026530460"/>
                  </a:ext>
                </a:extLst>
              </a:tr>
            </a:tbl>
          </a:graphicData>
        </a:graphic>
      </p:graphicFrame>
      <p:pic>
        <p:nvPicPr>
          <p:cNvPr id="5" name="Recorded Sound">
            <a:hlinkClick r:id="" action="ppaction://media"/>
            <a:extLst>
              <a:ext uri="{FF2B5EF4-FFF2-40B4-BE49-F238E27FC236}">
                <a16:creationId xmlns:a16="http://schemas.microsoft.com/office/drawing/2014/main" id="{78C49B19-649E-4E97-8267-6B39DC63E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0714" y="5696857"/>
            <a:ext cx="406400" cy="406400"/>
          </a:xfrm>
          <a:prstGeom prst="rect">
            <a:avLst/>
          </a:prstGeom>
        </p:spPr>
      </p:pic>
    </p:spTree>
    <p:extLst>
      <p:ext uri="{BB962C8B-B14F-4D97-AF65-F5344CB8AC3E}">
        <p14:creationId xmlns:p14="http://schemas.microsoft.com/office/powerpoint/2010/main" val="35900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09AE-89CA-4323-A4A1-B8C9C2C8D7BB}"/>
              </a:ext>
            </a:extLst>
          </p:cNvPr>
          <p:cNvSpPr>
            <a:spLocks noGrp="1"/>
          </p:cNvSpPr>
          <p:nvPr>
            <p:ph type="title"/>
          </p:nvPr>
        </p:nvSpPr>
        <p:spPr/>
        <p:txBody>
          <a:bodyPr/>
          <a:lstStyle/>
          <a:p>
            <a:r>
              <a:rPr lang="en-GB" dirty="0"/>
              <a:t>Task for you….</a:t>
            </a:r>
          </a:p>
        </p:txBody>
      </p:sp>
      <p:sp>
        <p:nvSpPr>
          <p:cNvPr id="3" name="Content Placeholder 2">
            <a:extLst>
              <a:ext uri="{FF2B5EF4-FFF2-40B4-BE49-F238E27FC236}">
                <a16:creationId xmlns:a16="http://schemas.microsoft.com/office/drawing/2014/main" id="{D94B8AE3-A631-480C-9D5F-87E1A2859E2C}"/>
              </a:ext>
            </a:extLst>
          </p:cNvPr>
          <p:cNvSpPr>
            <a:spLocks noGrp="1"/>
          </p:cNvSpPr>
          <p:nvPr>
            <p:ph idx="1"/>
          </p:nvPr>
        </p:nvSpPr>
        <p:spPr/>
        <p:txBody>
          <a:bodyPr>
            <a:normAutofit/>
          </a:bodyPr>
          <a:lstStyle/>
          <a:p>
            <a:pPr>
              <a:buClr>
                <a:srgbClr val="FF0000"/>
              </a:buClr>
              <a:buFont typeface="Wingdings" panose="05000000000000000000" pitchFamily="2" charset="2"/>
              <a:buChar char="§"/>
            </a:pPr>
            <a:endParaRPr lang="en-GB" dirty="0"/>
          </a:p>
          <a:p>
            <a:pPr>
              <a:buClr>
                <a:srgbClr val="FF0000"/>
              </a:buClr>
              <a:buFont typeface="Wingdings" panose="05000000000000000000" pitchFamily="2" charset="2"/>
              <a:buChar char="§"/>
            </a:pPr>
            <a:r>
              <a:rPr lang="en-GB" dirty="0"/>
              <a:t>What are the advantages/disadvantages of these payment methods?</a:t>
            </a:r>
          </a:p>
          <a:p>
            <a:pPr>
              <a:buClr>
                <a:srgbClr val="FF0000"/>
              </a:buClr>
              <a:buFont typeface="Wingdings" panose="05000000000000000000" pitchFamily="2" charset="2"/>
              <a:buChar char="§"/>
            </a:pPr>
            <a:endParaRPr lang="en-GB" dirty="0"/>
          </a:p>
          <a:p>
            <a:pPr marL="0" indent="0">
              <a:buClr>
                <a:srgbClr val="FF0000"/>
              </a:buClr>
              <a:buNone/>
            </a:pPr>
            <a:endParaRPr lang="en-GB" dirty="0"/>
          </a:p>
          <a:p>
            <a:pPr marL="0" indent="0" algn="ctr">
              <a:buNone/>
            </a:pPr>
            <a:r>
              <a:rPr lang="en-GB" b="1" dirty="0">
                <a:solidFill>
                  <a:srgbClr val="FF0000"/>
                </a:solidFill>
              </a:rPr>
              <a:t>Pause this video and complete the task – you have 15mins.</a:t>
            </a:r>
          </a:p>
          <a:p>
            <a:pPr marL="0" indent="0" algn="ctr">
              <a:buNone/>
            </a:pPr>
            <a:endParaRPr lang="en-GB" dirty="0"/>
          </a:p>
          <a:p>
            <a:pPr marL="0" indent="0">
              <a:buNone/>
            </a:pPr>
            <a:endParaRPr lang="en-GB" dirty="0"/>
          </a:p>
        </p:txBody>
      </p:sp>
      <p:pic>
        <p:nvPicPr>
          <p:cNvPr id="6" name="Recorded Sound">
            <a:hlinkClick r:id="" action="ppaction://media"/>
            <a:extLst>
              <a:ext uri="{FF2B5EF4-FFF2-40B4-BE49-F238E27FC236}">
                <a16:creationId xmlns:a16="http://schemas.microsoft.com/office/drawing/2014/main" id="{C96BEBDC-DE32-40AC-927E-EF9029CFDF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0857" y="5591175"/>
            <a:ext cx="406400" cy="406400"/>
          </a:xfrm>
          <a:prstGeom prst="rect">
            <a:avLst/>
          </a:prstGeom>
        </p:spPr>
      </p:pic>
    </p:spTree>
    <p:extLst>
      <p:ext uri="{BB962C8B-B14F-4D97-AF65-F5344CB8AC3E}">
        <p14:creationId xmlns:p14="http://schemas.microsoft.com/office/powerpoint/2010/main" val="5416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8B0E-9477-438D-A9E0-D27E4D67A9FD}"/>
              </a:ext>
            </a:extLst>
          </p:cNvPr>
          <p:cNvSpPr>
            <a:spLocks noGrp="1"/>
          </p:cNvSpPr>
          <p:nvPr>
            <p:ph type="title"/>
          </p:nvPr>
        </p:nvSpPr>
        <p:spPr/>
        <p:txBody>
          <a:bodyPr>
            <a:normAutofit fontScale="90000"/>
          </a:bodyPr>
          <a:lstStyle/>
          <a:p>
            <a:r>
              <a:rPr lang="en-GB" dirty="0"/>
              <a:t>Advantages &amp; Disadvantages of Payment Methods</a:t>
            </a:r>
          </a:p>
        </p:txBody>
      </p:sp>
      <p:sp>
        <p:nvSpPr>
          <p:cNvPr id="3" name="Content Placeholder 2">
            <a:extLst>
              <a:ext uri="{FF2B5EF4-FFF2-40B4-BE49-F238E27FC236}">
                <a16:creationId xmlns:a16="http://schemas.microsoft.com/office/drawing/2014/main" id="{ADD12314-3A6D-46AA-A7CB-5CB574247184}"/>
              </a:ext>
            </a:extLst>
          </p:cNvPr>
          <p:cNvSpPr>
            <a:spLocks noGrp="1"/>
          </p:cNvSpPr>
          <p:nvPr>
            <p:ph idx="1"/>
          </p:nvPr>
        </p:nvSpPr>
        <p:spPr>
          <a:xfrm>
            <a:off x="838200" y="1901040"/>
            <a:ext cx="10515600" cy="4351338"/>
          </a:xfrm>
        </p:spPr>
        <p:txBody>
          <a:bodyPr/>
          <a:lstStyle/>
          <a:p>
            <a:pPr marL="0" indent="0" algn="ctr">
              <a:buNone/>
            </a:pPr>
            <a:endParaRPr lang="en-GB" dirty="0"/>
          </a:p>
          <a:p>
            <a:pPr marL="0" indent="0" algn="ctr">
              <a:buNone/>
            </a:pPr>
            <a:endParaRPr lang="en-GB" dirty="0"/>
          </a:p>
          <a:p>
            <a:pPr marL="0" indent="0" algn="ctr">
              <a:buNone/>
            </a:pPr>
            <a:r>
              <a:rPr lang="en-GB" dirty="0"/>
              <a:t>Using slides 13 – 26 compare your analysis of the different payment methods and include additional information to what you have already found. </a:t>
            </a:r>
          </a:p>
        </p:txBody>
      </p:sp>
      <p:pic>
        <p:nvPicPr>
          <p:cNvPr id="6" name="Recorded Sound">
            <a:hlinkClick r:id="" action="ppaction://media"/>
            <a:extLst>
              <a:ext uri="{FF2B5EF4-FFF2-40B4-BE49-F238E27FC236}">
                <a16:creationId xmlns:a16="http://schemas.microsoft.com/office/drawing/2014/main" id="{0719F943-F7AE-4D1C-AC96-E1ED2AB067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9171" y="5707743"/>
            <a:ext cx="406400" cy="406400"/>
          </a:xfrm>
          <a:prstGeom prst="rect">
            <a:avLst/>
          </a:prstGeom>
        </p:spPr>
      </p:pic>
    </p:spTree>
    <p:extLst>
      <p:ext uri="{BB962C8B-B14F-4D97-AF65-F5344CB8AC3E}">
        <p14:creationId xmlns:p14="http://schemas.microsoft.com/office/powerpoint/2010/main" val="19176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Payments: </a:t>
            </a:r>
            <a:r>
              <a:rPr lang="en-GB" b="1" dirty="0">
                <a:solidFill>
                  <a:srgbClr val="FF0000"/>
                </a:solidFill>
              </a:rPr>
              <a:t>Cash</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Notes and coins in a wide range of denominations</a:t>
            </a:r>
          </a:p>
          <a:p>
            <a:pPr>
              <a:buClr>
                <a:srgbClr val="FF0000"/>
              </a:buClr>
              <a:buFont typeface="Wingdings" panose="05000000000000000000" pitchFamily="2" charset="2"/>
              <a:buChar char="§"/>
            </a:pPr>
            <a:r>
              <a:rPr lang="en-GB" dirty="0"/>
              <a:t>Most popular form of payment in UK with customers</a:t>
            </a:r>
          </a:p>
          <a:p>
            <a:pPr>
              <a:buClr>
                <a:srgbClr val="FF0000"/>
              </a:buClr>
              <a:buFont typeface="Wingdings" panose="05000000000000000000" pitchFamily="2" charset="2"/>
              <a:buChar char="§"/>
            </a:pPr>
            <a:r>
              <a:rPr lang="en-GB" dirty="0"/>
              <a:t>Enables transactions to be completed instantly </a:t>
            </a:r>
          </a:p>
          <a:p>
            <a:pPr>
              <a:buClr>
                <a:schemeClr val="accent4"/>
              </a:buClr>
            </a:pPr>
            <a:endParaRPr lang="en-GB" dirty="0"/>
          </a:p>
          <a:p>
            <a:pPr>
              <a:buClr>
                <a:schemeClr val="accent4"/>
              </a:buClr>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934979712"/>
              </p:ext>
            </p:extLst>
          </p:nvPr>
        </p:nvGraphicFramePr>
        <p:xfrm>
          <a:off x="838200" y="3719643"/>
          <a:ext cx="10405838" cy="2688984"/>
        </p:xfrm>
        <a:graphic>
          <a:graphicData uri="http://schemas.openxmlformats.org/drawingml/2006/table">
            <a:tbl>
              <a:tblPr firstRow="1" bandRow="1">
                <a:tableStyleId>{073A0DAA-6AF3-43AB-8588-CEC1D06C72B9}</a:tableStyleId>
              </a:tblPr>
              <a:tblGrid>
                <a:gridCol w="5077246">
                  <a:extLst>
                    <a:ext uri="{9D8B030D-6E8A-4147-A177-3AD203B41FA5}">
                      <a16:colId xmlns:a16="http://schemas.microsoft.com/office/drawing/2014/main" val="2864724596"/>
                    </a:ext>
                  </a:extLst>
                </a:gridCol>
                <a:gridCol w="5328592">
                  <a:extLst>
                    <a:ext uri="{9D8B030D-6E8A-4147-A177-3AD203B41FA5}">
                      <a16:colId xmlns:a16="http://schemas.microsoft.com/office/drawing/2014/main" val="2140690622"/>
                    </a:ext>
                  </a:extLst>
                </a:gridCol>
              </a:tblGrid>
              <a:tr h="672246">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72246">
                <a:tc>
                  <a:txBody>
                    <a:bodyPr/>
                    <a:lstStyle/>
                    <a:p>
                      <a:r>
                        <a:rPr lang="en-GB" dirty="0"/>
                        <a:t>Convenient, Instant,</a:t>
                      </a:r>
                      <a:r>
                        <a:rPr lang="en-GB" baseline="0" dirty="0"/>
                        <a:t> simple</a:t>
                      </a:r>
                      <a:endParaRPr lang="en-GB" dirty="0"/>
                    </a:p>
                  </a:txBody>
                  <a:tcPr/>
                </a:tc>
                <a:tc>
                  <a:txBody>
                    <a:bodyPr/>
                    <a:lstStyle/>
                    <a:p>
                      <a:r>
                        <a:rPr lang="en-GB" dirty="0"/>
                        <a:t>Risk</a:t>
                      </a:r>
                      <a:r>
                        <a:rPr lang="en-GB" baseline="0" dirty="0"/>
                        <a:t> of theft/loss/counterfeit</a:t>
                      </a:r>
                      <a:endParaRPr lang="en-GB" dirty="0"/>
                    </a:p>
                  </a:txBody>
                  <a:tcPr/>
                </a:tc>
                <a:extLst>
                  <a:ext uri="{0D108BD9-81ED-4DB2-BD59-A6C34878D82A}">
                    <a16:rowId xmlns:a16="http://schemas.microsoft.com/office/drawing/2014/main" val="166666507"/>
                  </a:ext>
                </a:extLst>
              </a:tr>
              <a:tr h="672246">
                <a:tc>
                  <a:txBody>
                    <a:bodyPr/>
                    <a:lstStyle/>
                    <a:p>
                      <a:r>
                        <a:rPr lang="en-GB" dirty="0"/>
                        <a:t>Consumers feel confident using this method</a:t>
                      </a:r>
                    </a:p>
                  </a:txBody>
                  <a:tcPr/>
                </a:tc>
                <a:tc>
                  <a:txBody>
                    <a:bodyPr/>
                    <a:lstStyle/>
                    <a:p>
                      <a:r>
                        <a:rPr lang="en-GB" dirty="0"/>
                        <a:t>Cannot be used online</a:t>
                      </a:r>
                    </a:p>
                  </a:txBody>
                  <a:tcPr/>
                </a:tc>
                <a:extLst>
                  <a:ext uri="{0D108BD9-81ED-4DB2-BD59-A6C34878D82A}">
                    <a16:rowId xmlns:a16="http://schemas.microsoft.com/office/drawing/2014/main" val="407527366"/>
                  </a:ext>
                </a:extLst>
              </a:tr>
              <a:tr h="672246">
                <a:tc>
                  <a:txBody>
                    <a:bodyPr/>
                    <a:lstStyle/>
                    <a:p>
                      <a:r>
                        <a:rPr lang="en-GB" dirty="0"/>
                        <a:t>Most widely accepted form of payment</a:t>
                      </a:r>
                    </a:p>
                  </a:txBody>
                  <a:tcPr/>
                </a:tc>
                <a:tc>
                  <a:txBody>
                    <a:bodyPr/>
                    <a:lstStyle/>
                    <a:p>
                      <a:r>
                        <a:rPr lang="en-GB" dirty="0"/>
                        <a:t>Only</a:t>
                      </a:r>
                      <a:r>
                        <a:rPr lang="en-GB" baseline="0" dirty="0"/>
                        <a:t> appropriate on purchases up to a certain amount </a:t>
                      </a:r>
                      <a:endParaRPr lang="en-GB" dirty="0"/>
                    </a:p>
                  </a:txBody>
                  <a:tcPr/>
                </a:tc>
                <a:extLst>
                  <a:ext uri="{0D108BD9-81ED-4DB2-BD59-A6C34878D82A}">
                    <a16:rowId xmlns:a16="http://schemas.microsoft.com/office/drawing/2014/main" val="3937995396"/>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0198" y="1639474"/>
            <a:ext cx="1848505" cy="1848505"/>
          </a:xfrm>
          <a:prstGeom prst="rect">
            <a:avLst/>
          </a:prstGeom>
        </p:spPr>
      </p:pic>
    </p:spTree>
    <p:extLst>
      <p:ext uri="{BB962C8B-B14F-4D97-AF65-F5344CB8AC3E}">
        <p14:creationId xmlns:p14="http://schemas.microsoft.com/office/powerpoint/2010/main" val="5682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38" y="546101"/>
            <a:ext cx="10515600" cy="830264"/>
          </a:xfrm>
        </p:spPr>
        <p:txBody>
          <a:bodyPr/>
          <a:lstStyle/>
          <a:p>
            <a:r>
              <a:rPr lang="en-GB" b="1" dirty="0"/>
              <a:t>Methods of Payments: </a:t>
            </a:r>
            <a:r>
              <a:rPr lang="en-GB" b="1" dirty="0">
                <a:solidFill>
                  <a:srgbClr val="FF0000"/>
                </a:solidFill>
              </a:rPr>
              <a:t>Debit card</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Issued by Banks/Building Societies </a:t>
            </a:r>
          </a:p>
          <a:p>
            <a:pPr>
              <a:buClr>
                <a:srgbClr val="FF0000"/>
              </a:buClr>
              <a:buFont typeface="Wingdings" panose="05000000000000000000" pitchFamily="2" charset="2"/>
              <a:buChar char="§"/>
            </a:pPr>
            <a:r>
              <a:rPr lang="en-GB" dirty="0"/>
              <a:t>Money comes directly form your account </a:t>
            </a:r>
          </a:p>
          <a:p>
            <a:pPr>
              <a:buClr>
                <a:srgbClr val="FF0000"/>
              </a:buClr>
              <a:buFont typeface="Wingdings" panose="05000000000000000000" pitchFamily="2" charset="2"/>
              <a:buChar char="§"/>
            </a:pPr>
            <a:r>
              <a:rPr lang="en-GB" dirty="0"/>
              <a:t>Set to overtake cash in the UK as most popular payment by 2021</a:t>
            </a:r>
          </a:p>
          <a:p>
            <a:pPr>
              <a:buClr>
                <a:schemeClr val="accent4"/>
              </a:buClr>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713685774"/>
              </p:ext>
            </p:extLst>
          </p:nvPr>
        </p:nvGraphicFramePr>
        <p:xfrm>
          <a:off x="838200" y="3622915"/>
          <a:ext cx="10405838" cy="2688984"/>
        </p:xfrm>
        <a:graphic>
          <a:graphicData uri="http://schemas.openxmlformats.org/drawingml/2006/table">
            <a:tbl>
              <a:tblPr firstRow="1" bandRow="1">
                <a:tableStyleId>{073A0DAA-6AF3-43AB-8588-CEC1D06C72B9}</a:tableStyleId>
              </a:tblPr>
              <a:tblGrid>
                <a:gridCol w="5077246">
                  <a:extLst>
                    <a:ext uri="{9D8B030D-6E8A-4147-A177-3AD203B41FA5}">
                      <a16:colId xmlns:a16="http://schemas.microsoft.com/office/drawing/2014/main" val="2864724596"/>
                    </a:ext>
                  </a:extLst>
                </a:gridCol>
                <a:gridCol w="5328592">
                  <a:extLst>
                    <a:ext uri="{9D8B030D-6E8A-4147-A177-3AD203B41FA5}">
                      <a16:colId xmlns:a16="http://schemas.microsoft.com/office/drawing/2014/main" val="2140690622"/>
                    </a:ext>
                  </a:extLst>
                </a:gridCol>
              </a:tblGrid>
              <a:tr h="672246">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72246">
                <a:tc>
                  <a:txBody>
                    <a:bodyPr/>
                    <a:lstStyle/>
                    <a:p>
                      <a:r>
                        <a:rPr lang="en-GB" dirty="0"/>
                        <a:t>More secure/safe as no need to carry cash </a:t>
                      </a:r>
                    </a:p>
                  </a:txBody>
                  <a:tcPr/>
                </a:tc>
                <a:tc>
                  <a:txBody>
                    <a:bodyPr/>
                    <a:lstStyle/>
                    <a:p>
                      <a:r>
                        <a:rPr lang="en-GB" dirty="0"/>
                        <a:t>Short</a:t>
                      </a:r>
                      <a:r>
                        <a:rPr lang="en-GB" baseline="0" dirty="0"/>
                        <a:t> time lapse between transaction and withdrawal from account </a:t>
                      </a:r>
                      <a:endParaRPr lang="en-GB" dirty="0"/>
                    </a:p>
                  </a:txBody>
                  <a:tcPr/>
                </a:tc>
                <a:extLst>
                  <a:ext uri="{0D108BD9-81ED-4DB2-BD59-A6C34878D82A}">
                    <a16:rowId xmlns:a16="http://schemas.microsoft.com/office/drawing/2014/main" val="166666507"/>
                  </a:ext>
                </a:extLst>
              </a:tr>
              <a:tr h="672246">
                <a:tc>
                  <a:txBody>
                    <a:bodyPr/>
                    <a:lstStyle/>
                    <a:p>
                      <a:r>
                        <a:rPr lang="en-GB" dirty="0"/>
                        <a:t>Widely accepted and suitable online</a:t>
                      </a:r>
                    </a:p>
                  </a:txBody>
                  <a:tcPr/>
                </a:tc>
                <a:tc>
                  <a:txBody>
                    <a:bodyPr/>
                    <a:lstStyle/>
                    <a:p>
                      <a:r>
                        <a:rPr lang="en-GB" dirty="0"/>
                        <a:t>Not accepted for smaller payments</a:t>
                      </a:r>
                    </a:p>
                  </a:txBody>
                  <a:tcPr/>
                </a:tc>
                <a:extLst>
                  <a:ext uri="{0D108BD9-81ED-4DB2-BD59-A6C34878D82A}">
                    <a16:rowId xmlns:a16="http://schemas.microsoft.com/office/drawing/2014/main" val="407527366"/>
                  </a:ext>
                </a:extLst>
              </a:tr>
              <a:tr h="672246">
                <a:tc>
                  <a:txBody>
                    <a:bodyPr/>
                    <a:lstStyle/>
                    <a:p>
                      <a:r>
                        <a:rPr lang="en-GB" dirty="0"/>
                        <a:t>Offers degree of protection </a:t>
                      </a:r>
                    </a:p>
                  </a:txBody>
                  <a:tcPr/>
                </a:tc>
                <a:tc>
                  <a:txBody>
                    <a:bodyPr/>
                    <a:lstStyle/>
                    <a:p>
                      <a:r>
                        <a:rPr lang="en-GB" dirty="0"/>
                        <a:t>Businesses are charged fro transaction for use of card</a:t>
                      </a:r>
                    </a:p>
                  </a:txBody>
                  <a:tcPr/>
                </a:tc>
                <a:extLst>
                  <a:ext uri="{0D108BD9-81ED-4DB2-BD59-A6C34878D82A}">
                    <a16:rowId xmlns:a16="http://schemas.microsoft.com/office/drawing/2014/main" val="3937995396"/>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068" y="1291523"/>
            <a:ext cx="2023153" cy="1517090"/>
          </a:xfrm>
          <a:prstGeom prst="rect">
            <a:avLst/>
          </a:prstGeom>
        </p:spPr>
      </p:pic>
    </p:spTree>
    <p:extLst>
      <p:ext uri="{BB962C8B-B14F-4D97-AF65-F5344CB8AC3E}">
        <p14:creationId xmlns:p14="http://schemas.microsoft.com/office/powerpoint/2010/main" val="340408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Payments: </a:t>
            </a:r>
            <a:r>
              <a:rPr lang="en-GB" b="1" dirty="0">
                <a:solidFill>
                  <a:srgbClr val="FF0000"/>
                </a:solidFill>
              </a:rPr>
              <a:t>Credit Card</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Issued by Banks</a:t>
            </a:r>
          </a:p>
          <a:p>
            <a:pPr>
              <a:buClr>
                <a:srgbClr val="FF0000"/>
              </a:buClr>
              <a:buFont typeface="Wingdings" panose="05000000000000000000" pitchFamily="2" charset="2"/>
              <a:buChar char="§"/>
            </a:pPr>
            <a:r>
              <a:rPr lang="en-GB" dirty="0"/>
              <a:t>Allows customers to delay payments for good and services</a:t>
            </a:r>
          </a:p>
          <a:p>
            <a:pPr>
              <a:buClr>
                <a:schemeClr val="accent4"/>
              </a:buClr>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1205828935"/>
              </p:ext>
            </p:extLst>
          </p:nvPr>
        </p:nvGraphicFramePr>
        <p:xfrm>
          <a:off x="1491613" y="3467343"/>
          <a:ext cx="10119099" cy="3082684"/>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0651">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0651">
                <a:tc>
                  <a:txBody>
                    <a:bodyPr/>
                    <a:lstStyle/>
                    <a:p>
                      <a:r>
                        <a:rPr lang="en-GB" dirty="0"/>
                        <a:t>Allows period of credit that is interest free</a:t>
                      </a:r>
                    </a:p>
                    <a:p>
                      <a:endParaRPr lang="en-GB" dirty="0"/>
                    </a:p>
                  </a:txBody>
                  <a:tcPr/>
                </a:tc>
                <a:tc>
                  <a:txBody>
                    <a:bodyPr/>
                    <a:lstStyle/>
                    <a:p>
                      <a:r>
                        <a:rPr lang="en-GB" dirty="0"/>
                        <a:t>Interest (usually high) on unpaid balance</a:t>
                      </a:r>
                    </a:p>
                  </a:txBody>
                  <a:tcPr/>
                </a:tc>
                <a:extLst>
                  <a:ext uri="{0D108BD9-81ED-4DB2-BD59-A6C34878D82A}">
                    <a16:rowId xmlns:a16="http://schemas.microsoft.com/office/drawing/2014/main" val="166666507"/>
                  </a:ext>
                </a:extLst>
              </a:tr>
              <a:tr h="610651">
                <a:tc>
                  <a:txBody>
                    <a:bodyPr/>
                    <a:lstStyle/>
                    <a:p>
                      <a:r>
                        <a:rPr lang="en-GB" dirty="0"/>
                        <a:t>Increased level</a:t>
                      </a:r>
                      <a:r>
                        <a:rPr lang="en-GB" baseline="0" dirty="0"/>
                        <a:t> of protection </a:t>
                      </a:r>
                      <a:endParaRPr lang="en-GB" dirty="0"/>
                    </a:p>
                  </a:txBody>
                  <a:tcPr/>
                </a:tc>
                <a:tc>
                  <a:txBody>
                    <a:bodyPr/>
                    <a:lstStyle/>
                    <a:p>
                      <a:r>
                        <a:rPr lang="en-GB" dirty="0"/>
                        <a:t>Can encourage  overspend</a:t>
                      </a:r>
                      <a:r>
                        <a:rPr lang="en-GB" baseline="0" dirty="0"/>
                        <a:t> </a:t>
                      </a:r>
                      <a:endParaRPr lang="en-GB" dirty="0"/>
                    </a:p>
                  </a:txBody>
                  <a:tcPr/>
                </a:tc>
                <a:extLst>
                  <a:ext uri="{0D108BD9-81ED-4DB2-BD59-A6C34878D82A}">
                    <a16:rowId xmlns:a16="http://schemas.microsoft.com/office/drawing/2014/main" val="407527366"/>
                  </a:ext>
                </a:extLst>
              </a:tr>
              <a:tr h="610651">
                <a:tc>
                  <a:txBody>
                    <a:bodyPr/>
                    <a:lstStyle/>
                    <a:p>
                      <a:r>
                        <a:rPr lang="en-GB" dirty="0"/>
                        <a:t>Loyalty schemes offered </a:t>
                      </a:r>
                    </a:p>
                  </a:txBody>
                  <a:tcPr/>
                </a:tc>
                <a:tc>
                  <a:txBody>
                    <a:bodyPr/>
                    <a:lstStyle/>
                    <a:p>
                      <a:r>
                        <a:rPr lang="en-GB" dirty="0"/>
                        <a:t>Credit limit will be set</a:t>
                      </a:r>
                    </a:p>
                  </a:txBody>
                  <a:tcPr/>
                </a:tc>
                <a:extLst>
                  <a:ext uri="{0D108BD9-81ED-4DB2-BD59-A6C34878D82A}">
                    <a16:rowId xmlns:a16="http://schemas.microsoft.com/office/drawing/2014/main" val="3937995396"/>
                  </a:ext>
                </a:extLst>
              </a:tr>
              <a:tr h="610651">
                <a:tc>
                  <a:txBody>
                    <a:bodyPr/>
                    <a:lstStyle/>
                    <a:p>
                      <a:r>
                        <a:rPr lang="en-GB" dirty="0"/>
                        <a:t>Widely accepted and also online</a:t>
                      </a:r>
                    </a:p>
                  </a:txBody>
                  <a:tcPr/>
                </a:tc>
                <a:tc>
                  <a:txBody>
                    <a:bodyPr/>
                    <a:lstStyle/>
                    <a:p>
                      <a:r>
                        <a:rPr lang="en-GB" dirty="0"/>
                        <a:t>Interest charged or cash withdrawals </a:t>
                      </a:r>
                    </a:p>
                  </a:txBody>
                  <a:tcPr/>
                </a:tc>
                <a:extLst>
                  <a:ext uri="{0D108BD9-81ED-4DB2-BD59-A6C34878D82A}">
                    <a16:rowId xmlns:a16="http://schemas.microsoft.com/office/drawing/2014/main" val="3081355710"/>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5748">
            <a:off x="9913419" y="1967472"/>
            <a:ext cx="2159962" cy="1358025"/>
          </a:xfrm>
          <a:prstGeom prst="rect">
            <a:avLst/>
          </a:prstGeom>
        </p:spPr>
      </p:pic>
    </p:spTree>
    <p:extLst>
      <p:ext uri="{BB962C8B-B14F-4D97-AF65-F5344CB8AC3E}">
        <p14:creationId xmlns:p14="http://schemas.microsoft.com/office/powerpoint/2010/main" val="1345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905"/>
            <a:ext cx="10515600" cy="830264"/>
          </a:xfrm>
        </p:spPr>
        <p:txBody>
          <a:bodyPr/>
          <a:lstStyle/>
          <a:p>
            <a:r>
              <a:rPr lang="en-GB" b="1" dirty="0"/>
              <a:t>Methods of Payments:</a:t>
            </a:r>
            <a:r>
              <a:rPr lang="en-GB" b="1" dirty="0">
                <a:solidFill>
                  <a:srgbClr val="FF0000"/>
                </a:solidFill>
              </a:rPr>
              <a:t> Cheque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Written order to a bank to make payment for a                                       specific amount from one persons account to another                    account </a:t>
            </a:r>
          </a:p>
          <a:p>
            <a:pPr>
              <a:buClr>
                <a:srgbClr val="FF0000"/>
              </a:buClr>
              <a:buFont typeface="Wingdings" panose="05000000000000000000" pitchFamily="2" charset="2"/>
              <a:buChar char="§"/>
            </a:pPr>
            <a:r>
              <a:rPr lang="en-GB" dirty="0"/>
              <a:t>Declining/declined in UK</a:t>
            </a:r>
          </a:p>
        </p:txBody>
      </p:sp>
      <p:graphicFrame>
        <p:nvGraphicFramePr>
          <p:cNvPr id="5" name="Table 4"/>
          <p:cNvGraphicFramePr>
            <a:graphicFrameLocks noGrp="1"/>
          </p:cNvGraphicFramePr>
          <p:nvPr>
            <p:extLst>
              <p:ext uri="{D42A27DB-BD31-4B8C-83A1-F6EECF244321}">
                <p14:modId xmlns:p14="http://schemas.microsoft.com/office/powerpoint/2010/main" val="262562589"/>
              </p:ext>
            </p:extLst>
          </p:nvPr>
        </p:nvGraphicFramePr>
        <p:xfrm>
          <a:off x="1234701" y="3661360"/>
          <a:ext cx="10119099" cy="3117102"/>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Secure;</a:t>
                      </a:r>
                      <a:r>
                        <a:rPr lang="en-GB" baseline="0" dirty="0"/>
                        <a:t> low risk</a:t>
                      </a:r>
                      <a:endParaRPr lang="en-GB" dirty="0"/>
                    </a:p>
                  </a:txBody>
                  <a:tcPr/>
                </a:tc>
                <a:tc>
                  <a:txBody>
                    <a:bodyPr/>
                    <a:lstStyle/>
                    <a:p>
                      <a:r>
                        <a:rPr lang="en-GB" dirty="0"/>
                        <a:t>Un-cleared cheques can be costly </a:t>
                      </a:r>
                    </a:p>
                    <a:p>
                      <a:endParaRPr lang="en-GB" dirty="0"/>
                    </a:p>
                  </a:txBody>
                  <a:tcPr/>
                </a:tc>
                <a:extLst>
                  <a:ext uri="{0D108BD9-81ED-4DB2-BD59-A6C34878D82A}">
                    <a16:rowId xmlns:a16="http://schemas.microsoft.com/office/drawing/2014/main" val="166666507"/>
                  </a:ext>
                </a:extLst>
              </a:tr>
              <a:tr h="612314">
                <a:tc>
                  <a:txBody>
                    <a:bodyPr/>
                    <a:lstStyle/>
                    <a:p>
                      <a:r>
                        <a:rPr lang="en-GB" dirty="0"/>
                        <a:t>Specific</a:t>
                      </a:r>
                      <a:r>
                        <a:rPr lang="en-GB" baseline="0" dirty="0"/>
                        <a:t> amounts stated so no change required</a:t>
                      </a:r>
                      <a:endParaRPr lang="en-GB" dirty="0"/>
                    </a:p>
                  </a:txBody>
                  <a:tcPr/>
                </a:tc>
                <a:tc>
                  <a:txBody>
                    <a:bodyPr/>
                    <a:lstStyle/>
                    <a:p>
                      <a:r>
                        <a:rPr lang="en-GB" dirty="0"/>
                        <a:t>Time</a:t>
                      </a:r>
                      <a:r>
                        <a:rPr lang="en-GB" baseline="0" dirty="0"/>
                        <a:t> delay for cheque to clear could cause problems </a:t>
                      </a:r>
                      <a:endParaRPr lang="en-GB" dirty="0"/>
                    </a:p>
                  </a:txBody>
                  <a:tcPr/>
                </a:tc>
                <a:extLst>
                  <a:ext uri="{0D108BD9-81ED-4DB2-BD59-A6C34878D82A}">
                    <a16:rowId xmlns:a16="http://schemas.microsoft.com/office/drawing/2014/main" val="407527366"/>
                  </a:ext>
                </a:extLst>
              </a:tr>
              <a:tr h="612314">
                <a:tc>
                  <a:txBody>
                    <a:bodyPr/>
                    <a:lstStyle/>
                    <a:p>
                      <a:r>
                        <a:rPr lang="en-GB" dirty="0"/>
                        <a:t>Useful for larger payments </a:t>
                      </a:r>
                    </a:p>
                  </a:txBody>
                  <a:tcPr/>
                </a:tc>
                <a:tc>
                  <a:txBody>
                    <a:bodyPr/>
                    <a:lstStyle/>
                    <a:p>
                      <a:r>
                        <a:rPr lang="en-GB" dirty="0"/>
                        <a:t>Unable</a:t>
                      </a:r>
                      <a:r>
                        <a:rPr lang="en-GB" baseline="0" dirty="0"/>
                        <a:t> to use online/electronically </a:t>
                      </a:r>
                      <a:endParaRPr lang="en-GB" dirty="0"/>
                    </a:p>
                  </a:txBody>
                  <a:tcPr/>
                </a:tc>
                <a:extLst>
                  <a:ext uri="{0D108BD9-81ED-4DB2-BD59-A6C34878D82A}">
                    <a16:rowId xmlns:a16="http://schemas.microsoft.com/office/drawing/2014/main" val="3937995396"/>
                  </a:ext>
                </a:extLst>
              </a:tr>
              <a:tr h="612314">
                <a:tc>
                  <a:txBody>
                    <a:bodyPr/>
                    <a:lstStyle/>
                    <a:p>
                      <a:r>
                        <a:rPr lang="en-GB" dirty="0"/>
                        <a:t>Widely accepted for face-to-face/postal</a:t>
                      </a:r>
                      <a:r>
                        <a:rPr lang="en-GB" baseline="0" dirty="0"/>
                        <a:t> transactions</a:t>
                      </a:r>
                      <a:endParaRPr lang="en-GB" dirty="0"/>
                    </a:p>
                  </a:txBody>
                  <a:tcPr/>
                </a:tc>
                <a:tc>
                  <a:txBody>
                    <a:bodyPr/>
                    <a:lstStyle/>
                    <a:p>
                      <a:r>
                        <a:rPr lang="en-GB" dirty="0"/>
                        <a:t>Expires after certain time</a:t>
                      </a:r>
                    </a:p>
                  </a:txBody>
                  <a:tcPr/>
                </a:tc>
                <a:extLst>
                  <a:ext uri="{0D108BD9-81ED-4DB2-BD59-A6C34878D82A}">
                    <a16:rowId xmlns:a16="http://schemas.microsoft.com/office/drawing/2014/main" val="3081355710"/>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11175">
            <a:off x="8895061" y="1162453"/>
            <a:ext cx="3360235" cy="2017491"/>
          </a:xfrm>
          <a:prstGeom prst="rect">
            <a:avLst/>
          </a:prstGeom>
        </p:spPr>
      </p:pic>
    </p:spTree>
    <p:extLst>
      <p:ext uri="{BB962C8B-B14F-4D97-AF65-F5344CB8AC3E}">
        <p14:creationId xmlns:p14="http://schemas.microsoft.com/office/powerpoint/2010/main" val="172493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Methods of Payments</a:t>
            </a:r>
            <a:r>
              <a:rPr lang="en-GB" b="1" dirty="0">
                <a:solidFill>
                  <a:srgbClr val="FF0000"/>
                </a:solidFill>
              </a:rPr>
              <a:t>: </a:t>
            </a:r>
            <a:br>
              <a:rPr lang="en-GB" b="1" dirty="0">
                <a:solidFill>
                  <a:srgbClr val="FF0000"/>
                </a:solidFill>
              </a:rPr>
            </a:br>
            <a:r>
              <a:rPr lang="en-GB" b="1" dirty="0">
                <a:solidFill>
                  <a:srgbClr val="FF0000"/>
                </a:solidFill>
              </a:rPr>
              <a:t>Electronic Transfer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Payments transferred from one account to another</a:t>
            </a:r>
          </a:p>
          <a:p>
            <a:pPr>
              <a:buClr>
                <a:srgbClr val="FF0000"/>
              </a:buClr>
              <a:buFont typeface="Wingdings" panose="05000000000000000000" pitchFamily="2" charset="2"/>
              <a:buChar char="§"/>
            </a:pPr>
            <a:r>
              <a:rPr lang="en-GB" dirty="0"/>
              <a:t>More popular today due to increase of online                   banking/mobile apps</a:t>
            </a:r>
          </a:p>
          <a:p>
            <a:pPr>
              <a:buClr>
                <a:srgbClr val="FF0000"/>
              </a:buClr>
              <a:buFont typeface="Wingdings" panose="05000000000000000000" pitchFamily="2" charset="2"/>
              <a:buChar char="§"/>
            </a:pPr>
            <a:r>
              <a:rPr lang="en-GB" dirty="0"/>
              <a:t>Allows funds to be instantly transferred </a:t>
            </a:r>
          </a:p>
        </p:txBody>
      </p:sp>
      <p:graphicFrame>
        <p:nvGraphicFramePr>
          <p:cNvPr id="5" name="Table 4"/>
          <p:cNvGraphicFramePr>
            <a:graphicFrameLocks noGrp="1"/>
          </p:cNvGraphicFramePr>
          <p:nvPr>
            <p:extLst>
              <p:ext uri="{D42A27DB-BD31-4B8C-83A1-F6EECF244321}">
                <p14:modId xmlns:p14="http://schemas.microsoft.com/office/powerpoint/2010/main" val="1511298683"/>
              </p:ext>
            </p:extLst>
          </p:nvPr>
        </p:nvGraphicFramePr>
        <p:xfrm>
          <a:off x="1036450" y="3740898"/>
          <a:ext cx="10119099" cy="3117102"/>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Safer thank cash </a:t>
                      </a:r>
                    </a:p>
                  </a:txBody>
                  <a:tcPr/>
                </a:tc>
                <a:tc>
                  <a:txBody>
                    <a:bodyPr/>
                    <a:lstStyle/>
                    <a:p>
                      <a:r>
                        <a:rPr lang="en-GB" dirty="0"/>
                        <a:t>Requires devices with online access</a:t>
                      </a:r>
                    </a:p>
                  </a:txBody>
                  <a:tcPr/>
                </a:tc>
                <a:extLst>
                  <a:ext uri="{0D108BD9-81ED-4DB2-BD59-A6C34878D82A}">
                    <a16:rowId xmlns:a16="http://schemas.microsoft.com/office/drawing/2014/main" val="166666507"/>
                  </a:ext>
                </a:extLst>
              </a:tr>
              <a:tr h="612314">
                <a:tc>
                  <a:txBody>
                    <a:bodyPr/>
                    <a:lstStyle/>
                    <a:p>
                      <a:r>
                        <a:rPr lang="en-GB" dirty="0"/>
                        <a:t>Cheap as most banks do</a:t>
                      </a:r>
                      <a:r>
                        <a:rPr lang="en-GB" baseline="0" dirty="0"/>
                        <a:t> not charge for payment</a:t>
                      </a:r>
                      <a:endParaRPr lang="en-GB" dirty="0"/>
                    </a:p>
                  </a:txBody>
                  <a:tcPr/>
                </a:tc>
                <a:tc>
                  <a:txBody>
                    <a:bodyPr/>
                    <a:lstStyle/>
                    <a:p>
                      <a:r>
                        <a:rPr lang="en-GB" dirty="0"/>
                        <a:t>Accuracy of account</a:t>
                      </a:r>
                      <a:r>
                        <a:rPr lang="en-GB" baseline="0" dirty="0"/>
                        <a:t> details required to be inputted into system otherwise risk of loss</a:t>
                      </a:r>
                      <a:endParaRPr lang="en-GB" dirty="0"/>
                    </a:p>
                  </a:txBody>
                  <a:tcPr/>
                </a:tc>
                <a:extLst>
                  <a:ext uri="{0D108BD9-81ED-4DB2-BD59-A6C34878D82A}">
                    <a16:rowId xmlns:a16="http://schemas.microsoft.com/office/drawing/2014/main" val="407527366"/>
                  </a:ext>
                </a:extLst>
              </a:tr>
              <a:tr h="612314">
                <a:tc>
                  <a:txBody>
                    <a:bodyPr/>
                    <a:lstStyle/>
                    <a:p>
                      <a:r>
                        <a:rPr lang="en-GB" dirty="0"/>
                        <a:t>Instant </a:t>
                      </a:r>
                    </a:p>
                  </a:txBody>
                  <a:tcPr/>
                </a:tc>
                <a:tc>
                  <a:txBody>
                    <a:bodyPr/>
                    <a:lstStyle/>
                    <a:p>
                      <a:r>
                        <a:rPr lang="en-GB" dirty="0"/>
                        <a:t>Initial</a:t>
                      </a:r>
                      <a:r>
                        <a:rPr lang="en-GB" baseline="0" dirty="0"/>
                        <a:t> set up and security checks can take time</a:t>
                      </a:r>
                      <a:endParaRPr lang="en-GB" dirty="0"/>
                    </a:p>
                  </a:txBody>
                  <a:tcPr/>
                </a:tc>
                <a:extLst>
                  <a:ext uri="{0D108BD9-81ED-4DB2-BD59-A6C34878D82A}">
                    <a16:rowId xmlns:a16="http://schemas.microsoft.com/office/drawing/2014/main" val="3937995396"/>
                  </a:ext>
                </a:extLst>
              </a:tr>
              <a:tr h="612314">
                <a:tc>
                  <a:txBody>
                    <a:bodyPr/>
                    <a:lstStyle/>
                    <a:p>
                      <a:r>
                        <a:rPr lang="en-GB" dirty="0"/>
                        <a:t>Easy to use/set-up for one off</a:t>
                      </a:r>
                      <a:r>
                        <a:rPr lang="en-GB" baseline="0" dirty="0"/>
                        <a:t> or more frequent payments </a:t>
                      </a:r>
                      <a:endParaRPr lang="en-GB" dirty="0"/>
                    </a:p>
                  </a:txBody>
                  <a:tcPr/>
                </a:tc>
                <a:tc>
                  <a:txBody>
                    <a:bodyPr/>
                    <a:lstStyle/>
                    <a:p>
                      <a:r>
                        <a:rPr lang="en-GB" dirty="0"/>
                        <a:t>Not appropriate for face-to-face transactions </a:t>
                      </a:r>
                    </a:p>
                  </a:txBody>
                  <a:tcPr/>
                </a:tc>
                <a:extLst>
                  <a:ext uri="{0D108BD9-81ED-4DB2-BD59-A6C34878D82A}">
                    <a16:rowId xmlns:a16="http://schemas.microsoft.com/office/drawing/2014/main" val="3081355710"/>
                  </a:ext>
                </a:extLst>
              </a:tr>
            </a:tbl>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1734"/>
          <a:stretch/>
        </p:blipFill>
        <p:spPr>
          <a:xfrm>
            <a:off x="9264396" y="1825625"/>
            <a:ext cx="2259202" cy="1466784"/>
          </a:xfrm>
          <a:prstGeom prst="rect">
            <a:avLst/>
          </a:prstGeom>
        </p:spPr>
      </p:pic>
    </p:spTree>
    <p:extLst>
      <p:ext uri="{BB962C8B-B14F-4D97-AF65-F5344CB8AC3E}">
        <p14:creationId xmlns:p14="http://schemas.microsoft.com/office/powerpoint/2010/main" val="421885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079" y="399665"/>
            <a:ext cx="10515600" cy="830264"/>
          </a:xfrm>
        </p:spPr>
        <p:txBody>
          <a:bodyPr/>
          <a:lstStyle/>
          <a:p>
            <a:r>
              <a:rPr lang="en-GB" b="1" dirty="0"/>
              <a:t>Methods of Payments: </a:t>
            </a:r>
            <a:r>
              <a:rPr lang="en-GB" b="1" dirty="0">
                <a:solidFill>
                  <a:srgbClr val="FF0000"/>
                </a:solidFill>
              </a:rPr>
              <a:t>Direct Debit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endParaRPr lang="en-GB" dirty="0"/>
          </a:p>
          <a:p>
            <a:pPr>
              <a:buClr>
                <a:srgbClr val="FF0000"/>
              </a:buClr>
              <a:buFont typeface="Wingdings" panose="05000000000000000000" pitchFamily="2" charset="2"/>
              <a:buChar char="§"/>
            </a:pPr>
            <a:r>
              <a:rPr lang="en-GB" dirty="0"/>
              <a:t>Agreement with bank to allow third party to withdraw money from account on set dates once “mandate” has been established </a:t>
            </a:r>
          </a:p>
        </p:txBody>
      </p:sp>
      <p:graphicFrame>
        <p:nvGraphicFramePr>
          <p:cNvPr id="5" name="Table 4"/>
          <p:cNvGraphicFramePr>
            <a:graphicFrameLocks noGrp="1"/>
          </p:cNvGraphicFramePr>
          <p:nvPr>
            <p:extLst>
              <p:ext uri="{D42A27DB-BD31-4B8C-83A1-F6EECF244321}">
                <p14:modId xmlns:p14="http://schemas.microsoft.com/office/powerpoint/2010/main" val="789308910"/>
              </p:ext>
            </p:extLst>
          </p:nvPr>
        </p:nvGraphicFramePr>
        <p:xfrm>
          <a:off x="1234701" y="3327801"/>
          <a:ext cx="10119099" cy="3172634"/>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Reduces</a:t>
                      </a:r>
                      <a:r>
                        <a:rPr lang="en-GB" baseline="0" dirty="0"/>
                        <a:t> need for people to remember payment dates</a:t>
                      </a:r>
                      <a:endParaRPr lang="en-GB" dirty="0"/>
                    </a:p>
                  </a:txBody>
                  <a:tcPr/>
                </a:tc>
                <a:tc>
                  <a:txBody>
                    <a:bodyPr/>
                    <a:lstStyle/>
                    <a:p>
                      <a:r>
                        <a:rPr lang="en-GB" dirty="0"/>
                        <a:t>Accuracy required in setting up mandate, any errors can cause delays and potential problems </a:t>
                      </a:r>
                    </a:p>
                  </a:txBody>
                  <a:tcPr/>
                </a:tc>
                <a:extLst>
                  <a:ext uri="{0D108BD9-81ED-4DB2-BD59-A6C34878D82A}">
                    <a16:rowId xmlns:a16="http://schemas.microsoft.com/office/drawing/2014/main" val="166666507"/>
                  </a:ext>
                </a:extLst>
              </a:tr>
              <a:tr h="612314">
                <a:tc>
                  <a:txBody>
                    <a:bodyPr/>
                    <a:lstStyle/>
                    <a:p>
                      <a:r>
                        <a:rPr lang="en-GB" dirty="0"/>
                        <a:t>Once in place reduces administration and management</a:t>
                      </a:r>
                      <a:r>
                        <a:rPr lang="en-GB" baseline="0" dirty="0"/>
                        <a:t> costs </a:t>
                      </a:r>
                      <a:endParaRPr lang="en-GB" dirty="0"/>
                    </a:p>
                  </a:txBody>
                  <a:tcPr/>
                </a:tc>
                <a:tc>
                  <a:txBody>
                    <a:bodyPr/>
                    <a:lstStyle/>
                    <a:p>
                      <a:r>
                        <a:rPr lang="en-GB" dirty="0"/>
                        <a:t>If more</a:t>
                      </a:r>
                      <a:r>
                        <a:rPr lang="en-GB" baseline="0" dirty="0"/>
                        <a:t> money Is withdrawn then the required amount then the payee claim back</a:t>
                      </a:r>
                      <a:endParaRPr lang="en-GB" dirty="0"/>
                    </a:p>
                  </a:txBody>
                  <a:tcPr/>
                </a:tc>
                <a:extLst>
                  <a:ext uri="{0D108BD9-81ED-4DB2-BD59-A6C34878D82A}">
                    <a16:rowId xmlns:a16="http://schemas.microsoft.com/office/drawing/2014/main" val="407527366"/>
                  </a:ext>
                </a:extLst>
              </a:tr>
              <a:tr h="612314">
                <a:tc>
                  <a:txBody>
                    <a:bodyPr/>
                    <a:lstStyle/>
                    <a:p>
                      <a:r>
                        <a:rPr lang="en-GB" dirty="0"/>
                        <a:t>Amount that</a:t>
                      </a:r>
                      <a:r>
                        <a:rPr lang="en-GB" baseline="0" dirty="0"/>
                        <a:t> is collected can vary and be changed </a:t>
                      </a:r>
                      <a:endParaRPr lang="en-GB" dirty="0"/>
                    </a:p>
                  </a:txBody>
                  <a:tcPr/>
                </a:tc>
                <a:tc>
                  <a:txBody>
                    <a:bodyPr/>
                    <a:lstStyle/>
                    <a:p>
                      <a:r>
                        <a:rPr lang="en-GB" dirty="0"/>
                        <a:t>The payer determines the amount each time so it is difficult for the payee to plan and budget</a:t>
                      </a:r>
                    </a:p>
                  </a:txBody>
                  <a:tcPr/>
                </a:tc>
                <a:extLst>
                  <a:ext uri="{0D108BD9-81ED-4DB2-BD59-A6C34878D82A}">
                    <a16:rowId xmlns:a16="http://schemas.microsoft.com/office/drawing/2014/main" val="3937995396"/>
                  </a:ext>
                </a:extLst>
              </a:tr>
              <a:tr h="612314">
                <a:tc>
                  <a:txBody>
                    <a:bodyPr/>
                    <a:lstStyle/>
                    <a:p>
                      <a:r>
                        <a:rPr lang="en-GB" dirty="0"/>
                        <a:t>Quick and easy to set up</a:t>
                      </a:r>
                    </a:p>
                  </a:txBody>
                  <a:tcPr/>
                </a:tc>
                <a:tc>
                  <a:txBody>
                    <a:bodyPr/>
                    <a:lstStyle/>
                    <a:p>
                      <a:r>
                        <a:rPr lang="en-GB" dirty="0"/>
                        <a:t>Charges for unsuccessful</a:t>
                      </a:r>
                      <a:r>
                        <a:rPr lang="en-GB" baseline="0" dirty="0"/>
                        <a:t> withdrawals/administration  fees</a:t>
                      </a:r>
                      <a:endParaRPr lang="en-GB" dirty="0"/>
                    </a:p>
                  </a:txBody>
                  <a:tcPr/>
                </a:tc>
                <a:extLst>
                  <a:ext uri="{0D108BD9-81ED-4DB2-BD59-A6C34878D82A}">
                    <a16:rowId xmlns:a16="http://schemas.microsoft.com/office/drawing/2014/main" val="3081355710"/>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6462" y="1036881"/>
            <a:ext cx="1558749" cy="1539832"/>
          </a:xfrm>
          <a:prstGeom prst="rect">
            <a:avLst/>
          </a:prstGeom>
        </p:spPr>
      </p:pic>
    </p:spTree>
    <p:extLst>
      <p:ext uri="{BB962C8B-B14F-4D97-AF65-F5344CB8AC3E}">
        <p14:creationId xmlns:p14="http://schemas.microsoft.com/office/powerpoint/2010/main" val="36212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Methods of Payments: </a:t>
            </a:r>
            <a:r>
              <a:rPr lang="en-GB" b="1" dirty="0">
                <a:solidFill>
                  <a:srgbClr val="FF0000"/>
                </a:solidFill>
              </a:rPr>
              <a:t>Standing Order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Agreement made with bank for a fixed sum of money to leave account and pay third party on a regular date</a:t>
            </a:r>
          </a:p>
          <a:p>
            <a:pPr>
              <a:buClr>
                <a:srgbClr val="FF0000"/>
              </a:buClr>
              <a:buFont typeface="Wingdings" panose="05000000000000000000" pitchFamily="2" charset="2"/>
              <a:buChar char="§"/>
            </a:pPr>
            <a:r>
              <a:rPr lang="en-GB" dirty="0"/>
              <a:t>Only on instruction for a set amount </a:t>
            </a:r>
          </a:p>
        </p:txBody>
      </p:sp>
      <p:graphicFrame>
        <p:nvGraphicFramePr>
          <p:cNvPr id="5" name="Table 4"/>
          <p:cNvGraphicFramePr>
            <a:graphicFrameLocks noGrp="1"/>
          </p:cNvGraphicFramePr>
          <p:nvPr>
            <p:extLst>
              <p:ext uri="{D42A27DB-BD31-4B8C-83A1-F6EECF244321}">
                <p14:modId xmlns:p14="http://schemas.microsoft.com/office/powerpoint/2010/main" val="140031642"/>
              </p:ext>
            </p:extLst>
          </p:nvPr>
        </p:nvGraphicFramePr>
        <p:xfrm>
          <a:off x="1498767" y="3432925"/>
          <a:ext cx="10119099" cy="3446954"/>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Reduces</a:t>
                      </a:r>
                      <a:r>
                        <a:rPr lang="en-GB" baseline="0" dirty="0"/>
                        <a:t> the need for people to remember payment dates</a:t>
                      </a:r>
                      <a:endParaRPr lang="en-GB" dirty="0"/>
                    </a:p>
                  </a:txBody>
                  <a:tcPr/>
                </a:tc>
                <a:tc>
                  <a:txBody>
                    <a:bodyPr/>
                    <a:lstStyle/>
                    <a:p>
                      <a:r>
                        <a:rPr lang="en-GB" dirty="0"/>
                        <a:t>Errors</a:t>
                      </a:r>
                      <a:r>
                        <a:rPr lang="en-GB" baseline="0" dirty="0"/>
                        <a:t> in setting up the standing order could cause potential  problems </a:t>
                      </a:r>
                      <a:endParaRPr lang="en-GB" dirty="0"/>
                    </a:p>
                  </a:txBody>
                  <a:tcPr/>
                </a:tc>
                <a:extLst>
                  <a:ext uri="{0D108BD9-81ED-4DB2-BD59-A6C34878D82A}">
                    <a16:rowId xmlns:a16="http://schemas.microsoft.com/office/drawing/2014/main" val="166666507"/>
                  </a:ext>
                </a:extLst>
              </a:tr>
              <a:tr h="612314">
                <a:tc>
                  <a:txBody>
                    <a:bodyPr/>
                    <a:lstStyle/>
                    <a:p>
                      <a:r>
                        <a:rPr lang="en-GB" dirty="0"/>
                        <a:t>Useful</a:t>
                      </a:r>
                      <a:r>
                        <a:rPr lang="en-GB" baseline="0" dirty="0"/>
                        <a:t> if making set repayment amounts </a:t>
                      </a:r>
                      <a:endParaRPr lang="en-GB" dirty="0"/>
                    </a:p>
                  </a:txBody>
                  <a:tcPr/>
                </a:tc>
                <a:tc>
                  <a:txBody>
                    <a:bodyPr/>
                    <a:lstStyle/>
                    <a:p>
                      <a:r>
                        <a:rPr lang="en-GB" dirty="0"/>
                        <a:t>Payment will still be attempted however could be refused due to lack of funds which can lead to</a:t>
                      </a:r>
                      <a:r>
                        <a:rPr lang="en-GB" baseline="0" dirty="0"/>
                        <a:t> bank charges/fees</a:t>
                      </a:r>
                      <a:endParaRPr lang="en-GB" dirty="0"/>
                    </a:p>
                  </a:txBody>
                  <a:tcPr/>
                </a:tc>
                <a:extLst>
                  <a:ext uri="{0D108BD9-81ED-4DB2-BD59-A6C34878D82A}">
                    <a16:rowId xmlns:a16="http://schemas.microsoft.com/office/drawing/2014/main" val="407527366"/>
                  </a:ext>
                </a:extLst>
              </a:tr>
              <a:tr h="612314">
                <a:tc>
                  <a:txBody>
                    <a:bodyPr/>
                    <a:lstStyle/>
                    <a:p>
                      <a:r>
                        <a:rPr lang="en-GB" dirty="0"/>
                        <a:t>Same amount paid each time making it easier</a:t>
                      </a:r>
                      <a:r>
                        <a:rPr lang="en-GB" baseline="0" dirty="0"/>
                        <a:t> to plan and budget</a:t>
                      </a:r>
                      <a:endParaRPr lang="en-GB" dirty="0"/>
                    </a:p>
                  </a:txBody>
                  <a:tcPr/>
                </a:tc>
                <a:tc>
                  <a:txBody>
                    <a:bodyPr/>
                    <a:lstStyle/>
                    <a:p>
                      <a:r>
                        <a:rPr lang="en-GB" dirty="0"/>
                        <a:t>Unless cancelled payments will continue</a:t>
                      </a:r>
                      <a:r>
                        <a:rPr lang="en-GB" baseline="0" dirty="0"/>
                        <a:t> to be made</a:t>
                      </a:r>
                      <a:endParaRPr lang="en-GB" dirty="0"/>
                    </a:p>
                  </a:txBody>
                  <a:tcPr/>
                </a:tc>
                <a:extLst>
                  <a:ext uri="{0D108BD9-81ED-4DB2-BD59-A6C34878D82A}">
                    <a16:rowId xmlns:a16="http://schemas.microsoft.com/office/drawing/2014/main" val="3937995396"/>
                  </a:ext>
                </a:extLst>
              </a:tr>
              <a:tr h="612314">
                <a:tc>
                  <a:txBody>
                    <a:bodyPr/>
                    <a:lstStyle/>
                    <a:p>
                      <a:r>
                        <a:rPr lang="en-GB" dirty="0"/>
                        <a:t>Easy to set-up</a:t>
                      </a:r>
                      <a:r>
                        <a:rPr lang="en-GB" baseline="0" dirty="0"/>
                        <a:t> and cancel </a:t>
                      </a:r>
                      <a:endParaRPr lang="en-GB" dirty="0"/>
                    </a:p>
                  </a:txBody>
                  <a:tcPr/>
                </a:tc>
                <a:tc>
                  <a:txBody>
                    <a:bodyPr/>
                    <a:lstStyle/>
                    <a:p>
                      <a:r>
                        <a:rPr lang="en-GB" dirty="0"/>
                        <a:t>Administration time in</a:t>
                      </a:r>
                      <a:r>
                        <a:rPr lang="en-GB" baseline="0" dirty="0"/>
                        <a:t> the set up and management of standing order</a:t>
                      </a:r>
                      <a:endParaRPr lang="en-GB" dirty="0"/>
                    </a:p>
                  </a:txBody>
                  <a:tcPr/>
                </a:tc>
                <a:extLst>
                  <a:ext uri="{0D108BD9-81ED-4DB2-BD59-A6C34878D82A}">
                    <a16:rowId xmlns:a16="http://schemas.microsoft.com/office/drawing/2014/main" val="3081355710"/>
                  </a:ext>
                </a:extLst>
              </a:tr>
            </a:tbl>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530" r="18815" b="14424"/>
          <a:stretch/>
        </p:blipFill>
        <p:spPr>
          <a:xfrm>
            <a:off x="9056434" y="2232055"/>
            <a:ext cx="2545816" cy="1066797"/>
          </a:xfrm>
          <a:prstGeom prst="rect">
            <a:avLst/>
          </a:prstGeom>
        </p:spPr>
      </p:pic>
    </p:spTree>
    <p:extLst>
      <p:ext uri="{BB962C8B-B14F-4D97-AF65-F5344CB8AC3E}">
        <p14:creationId xmlns:p14="http://schemas.microsoft.com/office/powerpoint/2010/main" val="217482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826" y="127552"/>
            <a:ext cx="10178322" cy="1492132"/>
          </a:xfrm>
        </p:spPr>
        <p:txBody>
          <a:bodyPr/>
          <a:lstStyle/>
          <a:p>
            <a:r>
              <a:rPr lang="en-GB" dirty="0"/>
              <a:t>BTEC National Business </a:t>
            </a:r>
          </a:p>
        </p:txBody>
      </p:sp>
      <p:sp>
        <p:nvSpPr>
          <p:cNvPr id="3" name="Content Placeholder 2"/>
          <p:cNvSpPr>
            <a:spLocks noGrp="1"/>
          </p:cNvSpPr>
          <p:nvPr>
            <p:ph idx="1"/>
          </p:nvPr>
        </p:nvSpPr>
        <p:spPr>
          <a:xfrm>
            <a:off x="791302" y="1477123"/>
            <a:ext cx="10609396" cy="5010014"/>
          </a:xfrm>
        </p:spPr>
        <p:txBody>
          <a:bodyPr>
            <a:normAutofit/>
          </a:bodyPr>
          <a:lstStyle/>
          <a:p>
            <a:pPr marL="0" indent="0" algn="ctr">
              <a:buNone/>
            </a:pPr>
            <a:r>
              <a:rPr lang="en-GB" sz="2800" dirty="0">
                <a:solidFill>
                  <a:schemeClr val="tx1"/>
                </a:solidFill>
              </a:rPr>
              <a:t>The BTEC National Level 3 Business course focuses on the vocational aspects of Business with the aim to provide an introduction to study the business sector through applied teaching and learning using a range of methods to include; case studies, visiting speakers, role plays, application to variety of different businesses and visits to industry. </a:t>
            </a:r>
          </a:p>
          <a:p>
            <a:pPr marL="0" indent="0" algn="ctr">
              <a:buNone/>
            </a:pPr>
            <a:endParaRPr lang="en-GB" sz="2800" dirty="0">
              <a:solidFill>
                <a:schemeClr val="tx1"/>
              </a:solidFill>
            </a:endParaRPr>
          </a:p>
          <a:p>
            <a:pPr marL="0" indent="0" algn="ctr">
              <a:buNone/>
            </a:pPr>
            <a:r>
              <a:rPr lang="en-GB" sz="2800" dirty="0">
                <a:solidFill>
                  <a:schemeClr val="tx1"/>
                </a:solidFill>
              </a:rPr>
              <a:t>This a valuable course for students who wish to study the more practical aspect of business and who aim to progress to higher education and ultimately to employment in the business sector. </a:t>
            </a:r>
          </a:p>
          <a:p>
            <a:pPr marL="0" indent="0" algn="ctr">
              <a:buNone/>
            </a:pPr>
            <a:endParaRPr lang="en-GB" sz="2800" dirty="0">
              <a:solidFill>
                <a:schemeClr val="tx1"/>
              </a:solidFill>
            </a:endParaRPr>
          </a:p>
        </p:txBody>
      </p:sp>
      <p:pic>
        <p:nvPicPr>
          <p:cNvPr id="9" name="Recorded Sound">
            <a:hlinkClick r:id="" action="ppaction://media"/>
            <a:extLst>
              <a:ext uri="{FF2B5EF4-FFF2-40B4-BE49-F238E27FC236}">
                <a16:creationId xmlns:a16="http://schemas.microsoft.com/office/drawing/2014/main" id="{3DC4632A-ACAB-42FC-9813-F06017F30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8467" y="5566044"/>
            <a:ext cx="406400" cy="406400"/>
          </a:xfrm>
          <a:prstGeom prst="rect">
            <a:avLst/>
          </a:prstGeom>
        </p:spPr>
      </p:pic>
    </p:spTree>
    <p:extLst>
      <p:ext uri="{BB962C8B-B14F-4D97-AF65-F5344CB8AC3E}">
        <p14:creationId xmlns:p14="http://schemas.microsoft.com/office/powerpoint/2010/main" val="3980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Methods of Payments: </a:t>
            </a:r>
            <a:r>
              <a:rPr lang="en-GB" b="1" dirty="0">
                <a:solidFill>
                  <a:srgbClr val="FF0000"/>
                </a:solidFill>
              </a:rPr>
              <a:t>Pre-Paid Cards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Similar to a debit/credit card but does not allowing borrowing</a:t>
            </a:r>
          </a:p>
          <a:p>
            <a:pPr>
              <a:buClr>
                <a:srgbClr val="FF0000"/>
              </a:buClr>
              <a:buFont typeface="Wingdings" panose="05000000000000000000" pitchFamily="2" charset="2"/>
              <a:buChar char="§"/>
            </a:pPr>
            <a:r>
              <a:rPr lang="en-GB" dirty="0"/>
              <a:t>Money is pre-loaded onto the card and then transactions are made</a:t>
            </a:r>
          </a:p>
          <a:p>
            <a:pPr>
              <a:buClr>
                <a:srgbClr val="FF0000"/>
              </a:buClr>
              <a:buFont typeface="Wingdings" panose="05000000000000000000" pitchFamily="2" charset="2"/>
              <a:buChar char="§"/>
            </a:pPr>
            <a:r>
              <a:rPr lang="en-GB" dirty="0"/>
              <a:t>Useful way of budgeting  </a:t>
            </a:r>
          </a:p>
          <a:p>
            <a:pPr>
              <a:buClr>
                <a:schemeClr val="accent4"/>
              </a:buClr>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730449113"/>
              </p:ext>
            </p:extLst>
          </p:nvPr>
        </p:nvGraphicFramePr>
        <p:xfrm>
          <a:off x="1498767" y="3432925"/>
          <a:ext cx="10119099" cy="3117102"/>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Can set a budget</a:t>
                      </a:r>
                      <a:r>
                        <a:rPr lang="en-GB" baseline="0" dirty="0"/>
                        <a:t> in advanced to reduce overspending </a:t>
                      </a:r>
                      <a:endParaRPr lang="en-GB" dirty="0"/>
                    </a:p>
                  </a:txBody>
                  <a:tcPr/>
                </a:tc>
                <a:tc>
                  <a:txBody>
                    <a:bodyPr/>
                    <a:lstStyle/>
                    <a:p>
                      <a:r>
                        <a:rPr lang="en-GB" dirty="0"/>
                        <a:t>No</a:t>
                      </a:r>
                      <a:r>
                        <a:rPr lang="en-GB" baseline="0" dirty="0"/>
                        <a:t> protection of lost</a:t>
                      </a:r>
                      <a:endParaRPr lang="en-GB" dirty="0"/>
                    </a:p>
                  </a:txBody>
                  <a:tcPr/>
                </a:tc>
                <a:extLst>
                  <a:ext uri="{0D108BD9-81ED-4DB2-BD59-A6C34878D82A}">
                    <a16:rowId xmlns:a16="http://schemas.microsoft.com/office/drawing/2014/main" val="166666507"/>
                  </a:ext>
                </a:extLst>
              </a:tr>
              <a:tr h="612314">
                <a:tc>
                  <a:txBody>
                    <a:bodyPr/>
                    <a:lstStyle/>
                    <a:p>
                      <a:r>
                        <a:rPr lang="en-GB" dirty="0"/>
                        <a:t>Loss/theft is limited to balance only</a:t>
                      </a:r>
                    </a:p>
                  </a:txBody>
                  <a:tcPr/>
                </a:tc>
                <a:tc>
                  <a:txBody>
                    <a:bodyPr/>
                    <a:lstStyle/>
                    <a:p>
                      <a:r>
                        <a:rPr lang="en-GB" dirty="0"/>
                        <a:t>Sometimes requires an</a:t>
                      </a:r>
                      <a:r>
                        <a:rPr lang="en-GB" baseline="0" dirty="0"/>
                        <a:t> initial fee to set up</a:t>
                      </a:r>
                      <a:endParaRPr lang="en-GB" dirty="0"/>
                    </a:p>
                  </a:txBody>
                  <a:tcPr/>
                </a:tc>
                <a:extLst>
                  <a:ext uri="{0D108BD9-81ED-4DB2-BD59-A6C34878D82A}">
                    <a16:rowId xmlns:a16="http://schemas.microsoft.com/office/drawing/2014/main" val="407527366"/>
                  </a:ext>
                </a:extLst>
              </a:tr>
              <a:tr h="612314">
                <a:tc>
                  <a:txBody>
                    <a:bodyPr/>
                    <a:lstStyle/>
                    <a:p>
                      <a:r>
                        <a:rPr lang="en-GB" dirty="0"/>
                        <a:t>Ideal way to control spending</a:t>
                      </a:r>
                      <a:r>
                        <a:rPr lang="en-GB" baseline="0" dirty="0"/>
                        <a:t> </a:t>
                      </a:r>
                      <a:endParaRPr lang="en-GB" dirty="0"/>
                    </a:p>
                  </a:txBody>
                  <a:tcPr/>
                </a:tc>
                <a:tc>
                  <a:txBody>
                    <a:bodyPr/>
                    <a:lstStyle/>
                    <a:p>
                      <a:r>
                        <a:rPr lang="en-GB" dirty="0"/>
                        <a:t>Money required initially to load card</a:t>
                      </a:r>
                    </a:p>
                  </a:txBody>
                  <a:tcPr/>
                </a:tc>
                <a:extLst>
                  <a:ext uri="{0D108BD9-81ED-4DB2-BD59-A6C34878D82A}">
                    <a16:rowId xmlns:a16="http://schemas.microsoft.com/office/drawing/2014/main" val="3937995396"/>
                  </a:ext>
                </a:extLst>
              </a:tr>
              <a:tr h="612314">
                <a:tc>
                  <a:txBody>
                    <a:bodyPr/>
                    <a:lstStyle/>
                    <a:p>
                      <a:r>
                        <a:rPr lang="en-GB" dirty="0"/>
                        <a:t>Ideal for people with</a:t>
                      </a:r>
                      <a:r>
                        <a:rPr lang="en-GB" baseline="0" dirty="0"/>
                        <a:t> poor credit rating or looking to build one</a:t>
                      </a:r>
                      <a:endParaRPr lang="en-GB" dirty="0"/>
                    </a:p>
                  </a:txBody>
                  <a:tcPr/>
                </a:tc>
                <a:tc>
                  <a:txBody>
                    <a:bodyPr/>
                    <a:lstStyle/>
                    <a:p>
                      <a:r>
                        <a:rPr lang="en-GB" dirty="0"/>
                        <a:t>Administration</a:t>
                      </a:r>
                      <a:r>
                        <a:rPr lang="en-GB" baseline="0" dirty="0"/>
                        <a:t> time to top-up/set-up and application for the card can take a while.</a:t>
                      </a:r>
                      <a:endParaRPr lang="en-GB" dirty="0"/>
                    </a:p>
                  </a:txBody>
                  <a:tcPr/>
                </a:tc>
                <a:extLst>
                  <a:ext uri="{0D108BD9-81ED-4DB2-BD59-A6C34878D82A}">
                    <a16:rowId xmlns:a16="http://schemas.microsoft.com/office/drawing/2014/main" val="3081355710"/>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91" y="1330034"/>
            <a:ext cx="1515287" cy="1094374"/>
          </a:xfrm>
          <a:prstGeom prst="rect">
            <a:avLst/>
          </a:prstGeom>
        </p:spPr>
      </p:pic>
    </p:spTree>
    <p:extLst>
      <p:ext uri="{BB962C8B-B14F-4D97-AF65-F5344CB8AC3E}">
        <p14:creationId xmlns:p14="http://schemas.microsoft.com/office/powerpoint/2010/main" val="37559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Methods of Payments: </a:t>
            </a:r>
            <a:br>
              <a:rPr lang="en-GB" b="1" dirty="0"/>
            </a:br>
            <a:r>
              <a:rPr lang="en-GB" b="1" dirty="0">
                <a:solidFill>
                  <a:srgbClr val="FF0000"/>
                </a:solidFill>
              </a:rPr>
              <a:t>Contactless Card </a:t>
            </a:r>
          </a:p>
        </p:txBody>
      </p:sp>
      <p:sp>
        <p:nvSpPr>
          <p:cNvPr id="3" name="Content Placeholder 2"/>
          <p:cNvSpPr>
            <a:spLocks noGrp="1"/>
          </p:cNvSpPr>
          <p:nvPr>
            <p:ph idx="1"/>
          </p:nvPr>
        </p:nvSpPr>
        <p:spPr>
          <a:xfrm>
            <a:off x="1522810" y="1844824"/>
            <a:ext cx="9832360" cy="4187825"/>
          </a:xfrm>
        </p:spPr>
        <p:txBody>
          <a:bodyPr/>
          <a:lstStyle/>
          <a:p>
            <a:pPr>
              <a:buClr>
                <a:srgbClr val="FF0000"/>
              </a:buClr>
              <a:buFont typeface="Wingdings" panose="05000000000000000000" pitchFamily="2" charset="2"/>
              <a:buChar char="§"/>
            </a:pPr>
            <a:r>
              <a:rPr lang="en-GB" dirty="0"/>
              <a:t>A type of credit/debit card which allows payments without the use of chip and pin.</a:t>
            </a:r>
          </a:p>
          <a:p>
            <a:pPr>
              <a:buClr>
                <a:srgbClr val="FF0000"/>
              </a:buClr>
              <a:buFont typeface="Wingdings" panose="05000000000000000000" pitchFamily="2" charset="2"/>
              <a:buChar char="§"/>
            </a:pPr>
            <a:r>
              <a:rPr lang="en-GB" dirty="0"/>
              <a:t>Card contains an antennae which allows money to transfer when the card touches a contactless terminal </a:t>
            </a:r>
          </a:p>
        </p:txBody>
      </p:sp>
      <p:graphicFrame>
        <p:nvGraphicFramePr>
          <p:cNvPr id="5" name="Table 4"/>
          <p:cNvGraphicFramePr>
            <a:graphicFrameLocks noGrp="1"/>
          </p:cNvGraphicFramePr>
          <p:nvPr>
            <p:extLst>
              <p:ext uri="{D42A27DB-BD31-4B8C-83A1-F6EECF244321}">
                <p14:modId xmlns:p14="http://schemas.microsoft.com/office/powerpoint/2010/main" val="3810065491"/>
              </p:ext>
            </p:extLst>
          </p:nvPr>
        </p:nvGraphicFramePr>
        <p:xfrm>
          <a:off x="1522810" y="3660719"/>
          <a:ext cx="10119099" cy="2449256"/>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Gaining in popularity </a:t>
                      </a:r>
                    </a:p>
                  </a:txBody>
                  <a:tcPr/>
                </a:tc>
                <a:tc>
                  <a:txBody>
                    <a:bodyPr/>
                    <a:lstStyle/>
                    <a:p>
                      <a:r>
                        <a:rPr lang="en-GB" dirty="0"/>
                        <a:t>Not used by all merchants </a:t>
                      </a:r>
                    </a:p>
                  </a:txBody>
                  <a:tcPr/>
                </a:tc>
                <a:extLst>
                  <a:ext uri="{0D108BD9-81ED-4DB2-BD59-A6C34878D82A}">
                    <a16:rowId xmlns:a16="http://schemas.microsoft.com/office/drawing/2014/main" val="166666507"/>
                  </a:ext>
                </a:extLst>
              </a:tr>
              <a:tr h="612314">
                <a:tc>
                  <a:txBody>
                    <a:bodyPr/>
                    <a:lstStyle/>
                    <a:p>
                      <a:r>
                        <a:rPr lang="en-GB" dirty="0"/>
                        <a:t>Secure method of payment </a:t>
                      </a:r>
                    </a:p>
                  </a:txBody>
                  <a:tcPr/>
                </a:tc>
                <a:tc>
                  <a:txBody>
                    <a:bodyPr/>
                    <a:lstStyle/>
                    <a:p>
                      <a:r>
                        <a:rPr lang="en-GB" dirty="0"/>
                        <a:t>Only works for a small transaction </a:t>
                      </a:r>
                    </a:p>
                  </a:txBody>
                  <a:tcPr/>
                </a:tc>
                <a:extLst>
                  <a:ext uri="{0D108BD9-81ED-4DB2-BD59-A6C34878D82A}">
                    <a16:rowId xmlns:a16="http://schemas.microsoft.com/office/drawing/2014/main" val="407527366"/>
                  </a:ext>
                </a:extLst>
              </a:tr>
              <a:tr h="612314">
                <a:tc>
                  <a:txBody>
                    <a:bodyPr/>
                    <a:lstStyle/>
                    <a:p>
                      <a:r>
                        <a:rPr lang="en-GB" dirty="0"/>
                        <a:t>If lost/stolen,</a:t>
                      </a:r>
                      <a:r>
                        <a:rPr lang="en-GB" baseline="0" dirty="0"/>
                        <a:t> this method has limit per spend </a:t>
                      </a:r>
                      <a:endParaRPr lang="en-GB" dirty="0"/>
                    </a:p>
                  </a:txBody>
                  <a:tcPr/>
                </a:tc>
                <a:tc>
                  <a:txBody>
                    <a:bodyPr/>
                    <a:lstStyle/>
                    <a:p>
                      <a:r>
                        <a:rPr lang="en-GB" dirty="0"/>
                        <a:t>Security is still questionable </a:t>
                      </a:r>
                    </a:p>
                  </a:txBody>
                  <a:tcPr/>
                </a:tc>
                <a:extLst>
                  <a:ext uri="{0D108BD9-81ED-4DB2-BD59-A6C34878D82A}">
                    <a16:rowId xmlns:a16="http://schemas.microsoft.com/office/drawing/2014/main" val="3937995396"/>
                  </a:ext>
                </a:extLst>
              </a:tr>
            </a:tbl>
          </a:graphicData>
        </a:graphic>
      </p:graphicFrame>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4485" t="16401" r="23540" b="19760"/>
          <a:stretch/>
        </p:blipFill>
        <p:spPr>
          <a:xfrm>
            <a:off x="9707380" y="657914"/>
            <a:ext cx="1494806" cy="1032775"/>
          </a:xfrm>
          <a:prstGeom prst="rect">
            <a:avLst/>
          </a:prstGeom>
        </p:spPr>
      </p:pic>
    </p:spTree>
    <p:extLst>
      <p:ext uri="{BB962C8B-B14F-4D97-AF65-F5344CB8AC3E}">
        <p14:creationId xmlns:p14="http://schemas.microsoft.com/office/powerpoint/2010/main" val="267063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Payments: </a:t>
            </a:r>
            <a:r>
              <a:rPr lang="en-GB" b="1" dirty="0">
                <a:solidFill>
                  <a:srgbClr val="FF0000"/>
                </a:solidFill>
              </a:rPr>
              <a:t>Charge Card </a:t>
            </a:r>
          </a:p>
        </p:txBody>
      </p:sp>
      <p:sp>
        <p:nvSpPr>
          <p:cNvPr id="3" name="Content Placeholder 2"/>
          <p:cNvSpPr>
            <a:spLocks noGrp="1"/>
          </p:cNvSpPr>
          <p:nvPr>
            <p:ph idx="1"/>
          </p:nvPr>
        </p:nvSpPr>
        <p:spPr>
          <a:xfrm>
            <a:off x="1522810" y="1844824"/>
            <a:ext cx="9832360" cy="4187825"/>
          </a:xfrm>
        </p:spPr>
        <p:txBody>
          <a:bodyPr/>
          <a:lstStyle/>
          <a:p>
            <a:pPr>
              <a:buClr>
                <a:srgbClr val="FF0000"/>
              </a:buClr>
              <a:buFont typeface="Wingdings" panose="05000000000000000000" pitchFamily="2" charset="2"/>
              <a:buChar char="§"/>
            </a:pPr>
            <a:r>
              <a:rPr lang="en-GB" dirty="0"/>
              <a:t>Similar to a credit card, issued by financial institutions  – purchases paid for by card issuer</a:t>
            </a:r>
          </a:p>
          <a:p>
            <a:pPr>
              <a:buClr>
                <a:srgbClr val="FF0000"/>
              </a:buClr>
              <a:buFont typeface="Wingdings" panose="05000000000000000000" pitchFamily="2" charset="2"/>
              <a:buChar char="§"/>
            </a:pPr>
            <a:r>
              <a:rPr lang="en-GB" dirty="0"/>
              <a:t>Has no spending limit </a:t>
            </a:r>
          </a:p>
          <a:p>
            <a:pPr>
              <a:buClr>
                <a:srgbClr val="FF0000"/>
              </a:buClr>
              <a:buFont typeface="Wingdings" panose="05000000000000000000" pitchFamily="2" charset="2"/>
              <a:buChar char="§"/>
            </a:pPr>
            <a:r>
              <a:rPr lang="en-GB" dirty="0"/>
              <a:t>Needs to be paid for in full by due date or charges/fees will incur. </a:t>
            </a:r>
          </a:p>
        </p:txBody>
      </p:sp>
      <p:graphicFrame>
        <p:nvGraphicFramePr>
          <p:cNvPr id="5" name="Table 4"/>
          <p:cNvGraphicFramePr>
            <a:graphicFrameLocks noGrp="1"/>
          </p:cNvGraphicFramePr>
          <p:nvPr>
            <p:extLst>
              <p:ext uri="{D42A27DB-BD31-4B8C-83A1-F6EECF244321}">
                <p14:modId xmlns:p14="http://schemas.microsoft.com/office/powerpoint/2010/main" val="2572798258"/>
              </p:ext>
            </p:extLst>
          </p:nvPr>
        </p:nvGraphicFramePr>
        <p:xfrm>
          <a:off x="1522810" y="3835438"/>
          <a:ext cx="10189813" cy="2922414"/>
        </p:xfrm>
        <a:graphic>
          <a:graphicData uri="http://schemas.openxmlformats.org/drawingml/2006/table">
            <a:tbl>
              <a:tblPr firstRow="1" bandRow="1">
                <a:tableStyleId>{073A0DAA-6AF3-43AB-8588-CEC1D06C72B9}</a:tableStyleId>
              </a:tblPr>
              <a:tblGrid>
                <a:gridCol w="4971842">
                  <a:extLst>
                    <a:ext uri="{9D8B030D-6E8A-4147-A177-3AD203B41FA5}">
                      <a16:colId xmlns:a16="http://schemas.microsoft.com/office/drawing/2014/main" val="2864724596"/>
                    </a:ext>
                  </a:extLst>
                </a:gridCol>
                <a:gridCol w="5217971">
                  <a:extLst>
                    <a:ext uri="{9D8B030D-6E8A-4147-A177-3AD203B41FA5}">
                      <a16:colId xmlns:a16="http://schemas.microsoft.com/office/drawing/2014/main" val="2140690622"/>
                    </a:ext>
                  </a:extLst>
                </a:gridCol>
              </a:tblGrid>
              <a:tr h="547418">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547418">
                <a:tc>
                  <a:txBody>
                    <a:bodyPr/>
                    <a:lstStyle/>
                    <a:p>
                      <a:r>
                        <a:rPr lang="en-GB" dirty="0"/>
                        <a:t>Allows short period of</a:t>
                      </a:r>
                      <a:r>
                        <a:rPr lang="en-GB" baseline="0" dirty="0"/>
                        <a:t> credit</a:t>
                      </a:r>
                      <a:endParaRPr lang="en-GB" dirty="0"/>
                    </a:p>
                  </a:txBody>
                  <a:tcPr/>
                </a:tc>
                <a:tc>
                  <a:txBody>
                    <a:bodyPr/>
                    <a:lstStyle/>
                    <a:p>
                      <a:r>
                        <a:rPr lang="en-GB" dirty="0"/>
                        <a:t>Often an annual fixed fee is set</a:t>
                      </a:r>
                    </a:p>
                  </a:txBody>
                  <a:tcPr/>
                </a:tc>
                <a:extLst>
                  <a:ext uri="{0D108BD9-81ED-4DB2-BD59-A6C34878D82A}">
                    <a16:rowId xmlns:a16="http://schemas.microsoft.com/office/drawing/2014/main" val="166666507"/>
                  </a:ext>
                </a:extLst>
              </a:tr>
              <a:tr h="572241">
                <a:tc>
                  <a:txBody>
                    <a:bodyPr/>
                    <a:lstStyle/>
                    <a:p>
                      <a:r>
                        <a:rPr lang="en-GB" dirty="0"/>
                        <a:t>Provides cardholder with increased</a:t>
                      </a:r>
                      <a:r>
                        <a:rPr lang="en-GB" baseline="0" dirty="0"/>
                        <a:t> level of protection </a:t>
                      </a:r>
                      <a:endParaRPr lang="en-GB" dirty="0"/>
                    </a:p>
                  </a:txBody>
                  <a:tcPr/>
                </a:tc>
                <a:tc>
                  <a:txBody>
                    <a:bodyPr/>
                    <a:lstStyle/>
                    <a:p>
                      <a:r>
                        <a:rPr lang="en-GB" dirty="0"/>
                        <a:t>Must be paid in full each</a:t>
                      </a:r>
                      <a:r>
                        <a:rPr lang="en-GB" baseline="0" dirty="0"/>
                        <a:t> month</a:t>
                      </a:r>
                      <a:endParaRPr lang="en-GB" dirty="0"/>
                    </a:p>
                  </a:txBody>
                  <a:tcPr/>
                </a:tc>
                <a:extLst>
                  <a:ext uri="{0D108BD9-81ED-4DB2-BD59-A6C34878D82A}">
                    <a16:rowId xmlns:a16="http://schemas.microsoft.com/office/drawing/2014/main" val="407527366"/>
                  </a:ext>
                </a:extLst>
              </a:tr>
              <a:tr h="547418">
                <a:tc>
                  <a:txBody>
                    <a:bodyPr/>
                    <a:lstStyle/>
                    <a:p>
                      <a:r>
                        <a:rPr lang="en-GB" dirty="0"/>
                        <a:t>Can be used for large transactions as no limit set </a:t>
                      </a:r>
                    </a:p>
                  </a:txBody>
                  <a:tcPr/>
                </a:tc>
                <a:tc>
                  <a:txBody>
                    <a:bodyPr/>
                    <a:lstStyle/>
                    <a:p>
                      <a:r>
                        <a:rPr lang="en-GB" dirty="0"/>
                        <a:t>Expensive fees</a:t>
                      </a:r>
                      <a:r>
                        <a:rPr lang="en-GB" baseline="0" dirty="0"/>
                        <a:t> if payment not made in full on due date</a:t>
                      </a:r>
                      <a:endParaRPr lang="en-GB" dirty="0"/>
                    </a:p>
                  </a:txBody>
                  <a:tcPr/>
                </a:tc>
                <a:extLst>
                  <a:ext uri="{0D108BD9-81ED-4DB2-BD59-A6C34878D82A}">
                    <a16:rowId xmlns:a16="http://schemas.microsoft.com/office/drawing/2014/main" val="3937995396"/>
                  </a:ext>
                </a:extLst>
              </a:tr>
              <a:tr h="547418">
                <a:tc>
                  <a:txBody>
                    <a:bodyPr/>
                    <a:lstStyle/>
                    <a:p>
                      <a:r>
                        <a:rPr lang="en-GB" dirty="0"/>
                        <a:t>Often</a:t>
                      </a:r>
                      <a:r>
                        <a:rPr lang="en-GB" baseline="0" dirty="0"/>
                        <a:t> offers other perks</a:t>
                      </a:r>
                      <a:endParaRPr lang="en-GB" dirty="0"/>
                    </a:p>
                  </a:txBody>
                  <a:tcPr/>
                </a:tc>
                <a:tc>
                  <a:txBody>
                    <a:bodyPr/>
                    <a:lstStyle/>
                    <a:p>
                      <a:r>
                        <a:rPr lang="en-GB" dirty="0"/>
                        <a:t>Not widely accepted by all merchants</a:t>
                      </a:r>
                    </a:p>
                  </a:txBody>
                  <a:tcPr/>
                </a:tc>
                <a:extLst>
                  <a:ext uri="{0D108BD9-81ED-4DB2-BD59-A6C34878D82A}">
                    <a16:rowId xmlns:a16="http://schemas.microsoft.com/office/drawing/2014/main" val="2846494426"/>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8381" y="1973032"/>
            <a:ext cx="1989649" cy="1251408"/>
          </a:xfrm>
          <a:prstGeom prst="rect">
            <a:avLst/>
          </a:prstGeom>
        </p:spPr>
      </p:pic>
    </p:spTree>
    <p:extLst>
      <p:ext uri="{BB962C8B-B14F-4D97-AF65-F5344CB8AC3E}">
        <p14:creationId xmlns:p14="http://schemas.microsoft.com/office/powerpoint/2010/main" val="239938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Payments: </a:t>
            </a:r>
            <a:r>
              <a:rPr lang="en-GB" b="1" dirty="0">
                <a:solidFill>
                  <a:srgbClr val="FF0000"/>
                </a:solidFill>
              </a:rPr>
              <a:t>Store Cards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Like a credit card but can only be used in one store/chain of stores owned by the issuing organisation. </a:t>
            </a:r>
          </a:p>
          <a:p>
            <a:pPr>
              <a:buClr>
                <a:srgbClr val="FF0000"/>
              </a:buClr>
              <a:buFont typeface="Wingdings" panose="05000000000000000000" pitchFamily="2" charset="2"/>
              <a:buChar char="§"/>
            </a:pPr>
            <a:r>
              <a:rPr lang="en-GB" dirty="0"/>
              <a:t>Card is branded by the store and partnered with a credit card</a:t>
            </a:r>
          </a:p>
        </p:txBody>
      </p:sp>
      <p:graphicFrame>
        <p:nvGraphicFramePr>
          <p:cNvPr id="5" name="Table 4"/>
          <p:cNvGraphicFramePr>
            <a:graphicFrameLocks noGrp="1"/>
          </p:cNvGraphicFramePr>
          <p:nvPr>
            <p:extLst>
              <p:ext uri="{D42A27DB-BD31-4B8C-83A1-F6EECF244321}">
                <p14:modId xmlns:p14="http://schemas.microsoft.com/office/powerpoint/2010/main" val="1031697686"/>
              </p:ext>
            </p:extLst>
          </p:nvPr>
        </p:nvGraphicFramePr>
        <p:xfrm>
          <a:off x="1498767" y="3432925"/>
          <a:ext cx="10119099" cy="3089336"/>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Allows a short period of credit</a:t>
                      </a:r>
                      <a:r>
                        <a:rPr lang="en-GB" baseline="0" dirty="0"/>
                        <a:t> </a:t>
                      </a:r>
                      <a:endParaRPr lang="en-GB" dirty="0"/>
                    </a:p>
                  </a:txBody>
                  <a:tcPr/>
                </a:tc>
                <a:tc>
                  <a:txBody>
                    <a:bodyPr/>
                    <a:lstStyle/>
                    <a:p>
                      <a:r>
                        <a:rPr lang="en-GB" dirty="0"/>
                        <a:t>Only accepted and used</a:t>
                      </a:r>
                      <a:r>
                        <a:rPr lang="en-GB" baseline="0" dirty="0"/>
                        <a:t> in store of issue</a:t>
                      </a:r>
                      <a:endParaRPr lang="en-GB" dirty="0"/>
                    </a:p>
                  </a:txBody>
                  <a:tcPr/>
                </a:tc>
                <a:extLst>
                  <a:ext uri="{0D108BD9-81ED-4DB2-BD59-A6C34878D82A}">
                    <a16:rowId xmlns:a16="http://schemas.microsoft.com/office/drawing/2014/main" val="166666507"/>
                  </a:ext>
                </a:extLst>
              </a:tr>
              <a:tr h="612314">
                <a:tc>
                  <a:txBody>
                    <a:bodyPr/>
                    <a:lstStyle/>
                    <a:p>
                      <a:r>
                        <a:rPr lang="en-GB" dirty="0"/>
                        <a:t>Discounts/rewards offered for use of card and promotions/privileges</a:t>
                      </a:r>
                      <a:r>
                        <a:rPr lang="en-GB" baseline="0" dirty="0"/>
                        <a:t> </a:t>
                      </a:r>
                      <a:endParaRPr lang="en-GB" dirty="0"/>
                    </a:p>
                  </a:txBody>
                  <a:tcPr/>
                </a:tc>
                <a:tc>
                  <a:txBody>
                    <a:bodyPr/>
                    <a:lstStyle/>
                    <a:p>
                      <a:r>
                        <a:rPr lang="en-GB" dirty="0"/>
                        <a:t>Expensive rates of if interest on borrowed money </a:t>
                      </a:r>
                    </a:p>
                  </a:txBody>
                  <a:tcPr/>
                </a:tc>
                <a:extLst>
                  <a:ext uri="{0D108BD9-81ED-4DB2-BD59-A6C34878D82A}">
                    <a16:rowId xmlns:a16="http://schemas.microsoft.com/office/drawing/2014/main" val="407527366"/>
                  </a:ext>
                </a:extLst>
              </a:tr>
              <a:tr h="612314">
                <a:tc>
                  <a:txBody>
                    <a:bodyPr/>
                    <a:lstStyle/>
                    <a:p>
                      <a:r>
                        <a:rPr lang="en-GB" dirty="0"/>
                        <a:t>Increased level of consumer</a:t>
                      </a:r>
                      <a:r>
                        <a:rPr lang="en-GB" baseline="0" dirty="0"/>
                        <a:t> protection</a:t>
                      </a:r>
                      <a:endParaRPr lang="en-GB" dirty="0"/>
                    </a:p>
                  </a:txBody>
                  <a:tcPr/>
                </a:tc>
                <a:tc>
                  <a:txBody>
                    <a:bodyPr/>
                    <a:lstStyle/>
                    <a:p>
                      <a:r>
                        <a:rPr lang="en-GB" dirty="0"/>
                        <a:t>Can encourage over spending </a:t>
                      </a:r>
                    </a:p>
                  </a:txBody>
                  <a:tcPr/>
                </a:tc>
                <a:extLst>
                  <a:ext uri="{0D108BD9-81ED-4DB2-BD59-A6C34878D82A}">
                    <a16:rowId xmlns:a16="http://schemas.microsoft.com/office/drawing/2014/main" val="3937995396"/>
                  </a:ext>
                </a:extLst>
              </a:tr>
              <a:tr h="612314">
                <a:tc>
                  <a:txBody>
                    <a:bodyPr/>
                    <a:lstStyle/>
                    <a:p>
                      <a:r>
                        <a:rPr lang="en-GB" dirty="0"/>
                        <a:t>Offers short term credit </a:t>
                      </a:r>
                    </a:p>
                  </a:txBody>
                  <a:tcPr/>
                </a:tc>
                <a:tc>
                  <a:txBody>
                    <a:bodyPr/>
                    <a:lstStyle/>
                    <a:p>
                      <a:r>
                        <a:rPr lang="en-GB" dirty="0"/>
                        <a:t>Can lead to habits of having multiple cards and debt</a:t>
                      </a:r>
                    </a:p>
                  </a:txBody>
                  <a:tcPr/>
                </a:tc>
                <a:extLst>
                  <a:ext uri="{0D108BD9-81ED-4DB2-BD59-A6C34878D82A}">
                    <a16:rowId xmlns:a16="http://schemas.microsoft.com/office/drawing/2014/main" val="3081355710"/>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3814" y="2214767"/>
            <a:ext cx="1730922" cy="1083222"/>
          </a:xfrm>
          <a:prstGeom prst="rect">
            <a:avLst/>
          </a:prstGeom>
        </p:spPr>
      </p:pic>
    </p:spTree>
    <p:extLst>
      <p:ext uri="{BB962C8B-B14F-4D97-AF65-F5344CB8AC3E}">
        <p14:creationId xmlns:p14="http://schemas.microsoft.com/office/powerpoint/2010/main" val="4365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Methods of Payments: </a:t>
            </a:r>
            <a:r>
              <a:rPr lang="en-GB" b="1" dirty="0">
                <a:solidFill>
                  <a:srgbClr val="FF0000"/>
                </a:solidFill>
              </a:rPr>
              <a:t>Mobile Banking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Ability to carry out financial transactions using mobile devices.</a:t>
            </a:r>
          </a:p>
          <a:p>
            <a:pPr>
              <a:buClr>
                <a:srgbClr val="FF0000"/>
              </a:buClr>
              <a:buFont typeface="Wingdings" panose="05000000000000000000" pitchFamily="2" charset="2"/>
              <a:buChar char="§"/>
            </a:pPr>
            <a:r>
              <a:rPr lang="en-GB" dirty="0"/>
              <a:t>Apps which allow direct payment to be made from one account to another </a:t>
            </a:r>
          </a:p>
        </p:txBody>
      </p:sp>
      <p:graphicFrame>
        <p:nvGraphicFramePr>
          <p:cNvPr id="5" name="Table 4"/>
          <p:cNvGraphicFramePr>
            <a:graphicFrameLocks noGrp="1"/>
          </p:cNvGraphicFramePr>
          <p:nvPr>
            <p:extLst>
              <p:ext uri="{D42A27DB-BD31-4B8C-83A1-F6EECF244321}">
                <p14:modId xmlns:p14="http://schemas.microsoft.com/office/powerpoint/2010/main" val="3474166077"/>
              </p:ext>
            </p:extLst>
          </p:nvPr>
        </p:nvGraphicFramePr>
        <p:xfrm>
          <a:off x="1522810" y="3488457"/>
          <a:ext cx="10119099" cy="3117102"/>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Convenient;</a:t>
                      </a:r>
                      <a:r>
                        <a:rPr lang="en-GB" baseline="0" dirty="0"/>
                        <a:t> can be used at any time/place</a:t>
                      </a:r>
                      <a:endParaRPr lang="en-GB" dirty="0"/>
                    </a:p>
                  </a:txBody>
                  <a:tcPr/>
                </a:tc>
                <a:tc>
                  <a:txBody>
                    <a:bodyPr/>
                    <a:lstStyle/>
                    <a:p>
                      <a:r>
                        <a:rPr lang="en-GB" dirty="0"/>
                        <a:t>Access to internet/data</a:t>
                      </a:r>
                      <a:r>
                        <a:rPr lang="en-GB" baseline="0" dirty="0"/>
                        <a:t> connection required</a:t>
                      </a:r>
                      <a:endParaRPr lang="en-GB" dirty="0"/>
                    </a:p>
                  </a:txBody>
                  <a:tcPr/>
                </a:tc>
                <a:extLst>
                  <a:ext uri="{0D108BD9-81ED-4DB2-BD59-A6C34878D82A}">
                    <a16:rowId xmlns:a16="http://schemas.microsoft.com/office/drawing/2014/main" val="166666507"/>
                  </a:ext>
                </a:extLst>
              </a:tr>
              <a:tr h="612314">
                <a:tc>
                  <a:txBody>
                    <a:bodyPr/>
                    <a:lstStyle/>
                    <a:p>
                      <a:r>
                        <a:rPr lang="en-GB" dirty="0"/>
                        <a:t>Secure</a:t>
                      </a:r>
                    </a:p>
                  </a:txBody>
                  <a:tcPr/>
                </a:tc>
                <a:tc>
                  <a:txBody>
                    <a:bodyPr/>
                    <a:lstStyle/>
                    <a:p>
                      <a:r>
                        <a:rPr lang="en-GB" dirty="0"/>
                        <a:t>Security is questionable</a:t>
                      </a:r>
                      <a:r>
                        <a:rPr lang="en-GB" baseline="0" dirty="0"/>
                        <a:t> on all systems</a:t>
                      </a:r>
                      <a:endParaRPr lang="en-GB" dirty="0"/>
                    </a:p>
                  </a:txBody>
                  <a:tcPr/>
                </a:tc>
                <a:extLst>
                  <a:ext uri="{0D108BD9-81ED-4DB2-BD59-A6C34878D82A}">
                    <a16:rowId xmlns:a16="http://schemas.microsoft.com/office/drawing/2014/main" val="407527366"/>
                  </a:ext>
                </a:extLst>
              </a:tr>
              <a:tr h="612314">
                <a:tc>
                  <a:txBody>
                    <a:bodyPr/>
                    <a:lstStyle/>
                    <a:p>
                      <a:r>
                        <a:rPr lang="en-GB" dirty="0"/>
                        <a:t>Quick and</a:t>
                      </a:r>
                      <a:r>
                        <a:rPr lang="en-GB" baseline="0" dirty="0"/>
                        <a:t> easy</a:t>
                      </a:r>
                      <a:endParaRPr lang="en-GB" dirty="0"/>
                    </a:p>
                  </a:txBody>
                  <a:tcPr/>
                </a:tc>
                <a:tc>
                  <a:txBody>
                    <a:bodyPr/>
                    <a:lstStyle/>
                    <a:p>
                      <a:r>
                        <a:rPr lang="en-GB" dirty="0"/>
                        <a:t>Requires accuracy as</a:t>
                      </a:r>
                      <a:r>
                        <a:rPr lang="en-GB" baseline="0" dirty="0"/>
                        <a:t> errors could lead to payments being made to incorrect locations</a:t>
                      </a:r>
                      <a:endParaRPr lang="en-GB" dirty="0"/>
                    </a:p>
                  </a:txBody>
                  <a:tcPr/>
                </a:tc>
                <a:extLst>
                  <a:ext uri="{0D108BD9-81ED-4DB2-BD59-A6C34878D82A}">
                    <a16:rowId xmlns:a16="http://schemas.microsoft.com/office/drawing/2014/main" val="3937995396"/>
                  </a:ext>
                </a:extLst>
              </a:tr>
              <a:tr h="612314">
                <a:tc>
                  <a:txBody>
                    <a:bodyPr/>
                    <a:lstStyle/>
                    <a:p>
                      <a:r>
                        <a:rPr lang="en-GB" dirty="0"/>
                        <a:t>Instant and each to track and</a:t>
                      </a:r>
                      <a:r>
                        <a:rPr lang="en-GB" baseline="0" dirty="0"/>
                        <a:t> manage </a:t>
                      </a:r>
                      <a:endParaRPr lang="en-GB" dirty="0"/>
                    </a:p>
                  </a:txBody>
                  <a:tcPr/>
                </a:tc>
                <a:tc>
                  <a:txBody>
                    <a:bodyPr/>
                    <a:lstStyle/>
                    <a:p>
                      <a:r>
                        <a:rPr lang="en-GB" dirty="0"/>
                        <a:t>Some features are still limited still</a:t>
                      </a:r>
                      <a:r>
                        <a:rPr lang="en-GB" baseline="0" dirty="0"/>
                        <a:t> so does not allow all functionality </a:t>
                      </a:r>
                      <a:endParaRPr lang="en-GB" dirty="0"/>
                    </a:p>
                  </a:txBody>
                  <a:tcPr/>
                </a:tc>
                <a:extLst>
                  <a:ext uri="{0D108BD9-81ED-4DB2-BD59-A6C34878D82A}">
                    <a16:rowId xmlns:a16="http://schemas.microsoft.com/office/drawing/2014/main" val="3081355710"/>
                  </a:ext>
                </a:extLst>
              </a:tr>
            </a:tbl>
          </a:graphicData>
        </a:graphic>
      </p:graphicFrame>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282" r="5411"/>
          <a:stretch/>
        </p:blipFill>
        <p:spPr>
          <a:xfrm>
            <a:off x="10850541" y="1690689"/>
            <a:ext cx="1294628" cy="1364339"/>
          </a:xfrm>
          <a:prstGeom prst="rect">
            <a:avLst/>
          </a:prstGeom>
        </p:spPr>
      </p:pic>
    </p:spTree>
    <p:extLst>
      <p:ext uri="{BB962C8B-B14F-4D97-AF65-F5344CB8AC3E}">
        <p14:creationId xmlns:p14="http://schemas.microsoft.com/office/powerpoint/2010/main" val="56245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Payments: </a:t>
            </a:r>
            <a:r>
              <a:rPr lang="en-GB" b="1" dirty="0">
                <a:solidFill>
                  <a:srgbClr val="FF0000"/>
                </a:solidFill>
              </a:rPr>
              <a:t>BACs </a:t>
            </a:r>
          </a:p>
        </p:txBody>
      </p:sp>
      <p:sp>
        <p:nvSpPr>
          <p:cNvPr id="3" name="Content Placeholder 2"/>
          <p:cNvSpPr>
            <a:spLocks noGrp="1"/>
          </p:cNvSpPr>
          <p:nvPr>
            <p:ph idx="1"/>
          </p:nvPr>
        </p:nvSpPr>
        <p:spPr/>
        <p:txBody>
          <a:bodyPr/>
          <a:lstStyle/>
          <a:p>
            <a:pPr>
              <a:buClr>
                <a:srgbClr val="FF0000"/>
              </a:buClr>
              <a:buFont typeface="Wingdings" panose="05000000000000000000" pitchFamily="2" charset="2"/>
              <a:buChar char="§"/>
            </a:pPr>
            <a:r>
              <a:rPr lang="en-GB" dirty="0"/>
              <a:t>Bankers automated clearing service </a:t>
            </a:r>
          </a:p>
          <a:p>
            <a:pPr>
              <a:buClr>
                <a:srgbClr val="FF0000"/>
              </a:buClr>
              <a:buFont typeface="Wingdings" panose="05000000000000000000" pitchFamily="2" charset="2"/>
              <a:buChar char="§"/>
            </a:pPr>
            <a:r>
              <a:rPr lang="en-GB" dirty="0"/>
              <a:t>System which allows the transfer of payments from one account into another</a:t>
            </a:r>
          </a:p>
          <a:p>
            <a:pPr>
              <a:buClr>
                <a:schemeClr val="accent4"/>
              </a:buClr>
            </a:pP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130112331"/>
              </p:ext>
            </p:extLst>
          </p:nvPr>
        </p:nvGraphicFramePr>
        <p:xfrm>
          <a:off x="1522810" y="3492191"/>
          <a:ext cx="10119099" cy="2484412"/>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591938">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Faster payments,</a:t>
                      </a:r>
                      <a:r>
                        <a:rPr lang="en-GB" baseline="0" dirty="0"/>
                        <a:t> almost instant and guaranteed within 2 hours</a:t>
                      </a:r>
                      <a:endParaRPr lang="en-GB" dirty="0"/>
                    </a:p>
                  </a:txBody>
                  <a:tcPr/>
                </a:tc>
                <a:tc>
                  <a:txBody>
                    <a:bodyPr/>
                    <a:lstStyle/>
                    <a:p>
                      <a:r>
                        <a:rPr lang="en-GB" dirty="0"/>
                        <a:t>Faster payments are not set up by all banks – some take 3 days</a:t>
                      </a:r>
                    </a:p>
                  </a:txBody>
                  <a:tcPr/>
                </a:tc>
                <a:extLst>
                  <a:ext uri="{0D108BD9-81ED-4DB2-BD59-A6C34878D82A}">
                    <a16:rowId xmlns:a16="http://schemas.microsoft.com/office/drawing/2014/main" val="166666507"/>
                  </a:ext>
                </a:extLst>
              </a:tr>
              <a:tr h="612314">
                <a:tc>
                  <a:txBody>
                    <a:bodyPr/>
                    <a:lstStyle/>
                    <a:p>
                      <a:r>
                        <a:rPr lang="en-GB" dirty="0"/>
                        <a:t>Assessable through branch, over the phone or online</a:t>
                      </a:r>
                    </a:p>
                  </a:txBody>
                  <a:tcPr/>
                </a:tc>
                <a:tc>
                  <a:txBody>
                    <a:bodyPr/>
                    <a:lstStyle/>
                    <a:p>
                      <a:r>
                        <a:rPr lang="en-GB" dirty="0"/>
                        <a:t>Limit is set on transferable amount </a:t>
                      </a:r>
                    </a:p>
                  </a:txBody>
                  <a:tcPr/>
                </a:tc>
                <a:extLst>
                  <a:ext uri="{0D108BD9-81ED-4DB2-BD59-A6C34878D82A}">
                    <a16:rowId xmlns:a16="http://schemas.microsoft.com/office/drawing/2014/main" val="407527366"/>
                  </a:ext>
                </a:extLst>
              </a:tr>
              <a:tr h="612314">
                <a:tc>
                  <a:txBody>
                    <a:bodyPr/>
                    <a:lstStyle/>
                    <a:p>
                      <a:r>
                        <a:rPr lang="en-GB" dirty="0"/>
                        <a:t>Once approved and set-up,</a:t>
                      </a:r>
                      <a:r>
                        <a:rPr lang="en-GB" baseline="0" dirty="0"/>
                        <a:t> quick and easy to use</a:t>
                      </a:r>
                      <a:endParaRPr lang="en-GB" dirty="0"/>
                    </a:p>
                  </a:txBody>
                  <a:tcPr/>
                </a:tc>
                <a:tc>
                  <a:txBody>
                    <a:bodyPr/>
                    <a:lstStyle/>
                    <a:p>
                      <a:r>
                        <a:rPr lang="en-GB" dirty="0"/>
                        <a:t>Can be time consuming to initially set up</a:t>
                      </a:r>
                    </a:p>
                  </a:txBody>
                  <a:tcPr/>
                </a:tc>
                <a:extLst>
                  <a:ext uri="{0D108BD9-81ED-4DB2-BD59-A6C34878D82A}">
                    <a16:rowId xmlns:a16="http://schemas.microsoft.com/office/drawing/2014/main" val="3937995396"/>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019" y="1471661"/>
            <a:ext cx="2424408" cy="707927"/>
          </a:xfrm>
          <a:prstGeom prst="rect">
            <a:avLst/>
          </a:prstGeom>
        </p:spPr>
      </p:pic>
    </p:spTree>
    <p:extLst>
      <p:ext uri="{BB962C8B-B14F-4D97-AF65-F5344CB8AC3E}">
        <p14:creationId xmlns:p14="http://schemas.microsoft.com/office/powerpoint/2010/main" val="89548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Methods of Payments: </a:t>
            </a:r>
            <a:r>
              <a:rPr lang="en-GB" b="1" dirty="0">
                <a:solidFill>
                  <a:srgbClr val="FF0000"/>
                </a:solidFill>
              </a:rPr>
              <a:t>CHAPS</a:t>
            </a:r>
            <a:r>
              <a:rPr lang="en-GB" b="1" dirty="0">
                <a:solidFill>
                  <a:schemeClr val="accent4"/>
                </a:solidFill>
              </a:rPr>
              <a:t> </a:t>
            </a:r>
          </a:p>
        </p:txBody>
      </p:sp>
      <p:sp>
        <p:nvSpPr>
          <p:cNvPr id="3" name="Content Placeholder 2"/>
          <p:cNvSpPr>
            <a:spLocks noGrp="1"/>
          </p:cNvSpPr>
          <p:nvPr>
            <p:ph idx="1"/>
          </p:nvPr>
        </p:nvSpPr>
        <p:spPr>
          <a:xfrm>
            <a:off x="1522810" y="1981201"/>
            <a:ext cx="10091080" cy="4187825"/>
          </a:xfrm>
        </p:spPr>
        <p:txBody>
          <a:bodyPr/>
          <a:lstStyle/>
          <a:p>
            <a:pPr>
              <a:buClr>
                <a:srgbClr val="FF0000"/>
              </a:buClr>
              <a:buFont typeface="Wingdings" panose="05000000000000000000" pitchFamily="2" charset="2"/>
              <a:buChar char="§"/>
            </a:pPr>
            <a:r>
              <a:rPr lang="en-GB" dirty="0"/>
              <a:t>Clearing House Automated Payment System (CHAPS)</a:t>
            </a:r>
          </a:p>
          <a:p>
            <a:pPr>
              <a:buClr>
                <a:srgbClr val="FF0000"/>
              </a:buClr>
              <a:buFont typeface="Wingdings" panose="05000000000000000000" pitchFamily="2" charset="2"/>
              <a:buChar char="§"/>
            </a:pPr>
            <a:r>
              <a:rPr lang="en-GB" dirty="0"/>
              <a:t>System which allows transfer of money between one account to another </a:t>
            </a:r>
          </a:p>
          <a:p>
            <a:pPr>
              <a:buClr>
                <a:srgbClr val="FF0000"/>
              </a:buClr>
              <a:buFont typeface="Wingdings" panose="05000000000000000000" pitchFamily="2" charset="2"/>
              <a:buChar char="§"/>
            </a:pPr>
            <a:r>
              <a:rPr lang="en-GB" dirty="0"/>
              <a:t>Guarantees same day payment and no limit on amount of money transferred </a:t>
            </a:r>
          </a:p>
        </p:txBody>
      </p:sp>
      <p:graphicFrame>
        <p:nvGraphicFramePr>
          <p:cNvPr id="5" name="Table 4"/>
          <p:cNvGraphicFramePr>
            <a:graphicFrameLocks noGrp="1"/>
          </p:cNvGraphicFramePr>
          <p:nvPr>
            <p:extLst>
              <p:ext uri="{D42A27DB-BD31-4B8C-83A1-F6EECF244321}">
                <p14:modId xmlns:p14="http://schemas.microsoft.com/office/powerpoint/2010/main" val="3226290960"/>
              </p:ext>
            </p:extLst>
          </p:nvPr>
        </p:nvGraphicFramePr>
        <p:xfrm>
          <a:off x="1494791" y="3768664"/>
          <a:ext cx="10119099" cy="2477022"/>
        </p:xfrm>
        <a:graphic>
          <a:graphicData uri="http://schemas.openxmlformats.org/drawingml/2006/table">
            <a:tbl>
              <a:tblPr firstRow="1" bandRow="1">
                <a:tableStyleId>{073A0DAA-6AF3-43AB-8588-CEC1D06C72B9}</a:tableStyleId>
              </a:tblPr>
              <a:tblGrid>
                <a:gridCol w="4937339">
                  <a:extLst>
                    <a:ext uri="{9D8B030D-6E8A-4147-A177-3AD203B41FA5}">
                      <a16:colId xmlns:a16="http://schemas.microsoft.com/office/drawing/2014/main" val="2864724596"/>
                    </a:ext>
                  </a:extLst>
                </a:gridCol>
                <a:gridCol w="5181760">
                  <a:extLst>
                    <a:ext uri="{9D8B030D-6E8A-4147-A177-3AD203B41FA5}">
                      <a16:colId xmlns:a16="http://schemas.microsoft.com/office/drawing/2014/main" val="2140690622"/>
                    </a:ext>
                  </a:extLst>
                </a:gridCol>
              </a:tblGrid>
              <a:tr h="612314">
                <a:tc>
                  <a:txBody>
                    <a:bodyPr/>
                    <a:lstStyle/>
                    <a:p>
                      <a:pPr algn="ctr"/>
                      <a:r>
                        <a:rPr lang="en-GB" sz="2200" dirty="0"/>
                        <a:t>ADVANTAGES </a:t>
                      </a:r>
                    </a:p>
                  </a:txBody>
                  <a:tcPr/>
                </a:tc>
                <a:tc>
                  <a:txBody>
                    <a:bodyPr/>
                    <a:lstStyle/>
                    <a:p>
                      <a:pPr algn="ctr"/>
                      <a:r>
                        <a:rPr lang="en-GB" sz="2200" dirty="0"/>
                        <a:t>DISADVANTAGES </a:t>
                      </a:r>
                    </a:p>
                  </a:txBody>
                  <a:tcPr/>
                </a:tc>
                <a:extLst>
                  <a:ext uri="{0D108BD9-81ED-4DB2-BD59-A6C34878D82A}">
                    <a16:rowId xmlns:a16="http://schemas.microsoft.com/office/drawing/2014/main" val="126961203"/>
                  </a:ext>
                </a:extLst>
              </a:tr>
              <a:tr h="612314">
                <a:tc>
                  <a:txBody>
                    <a:bodyPr/>
                    <a:lstStyle/>
                    <a:p>
                      <a:r>
                        <a:rPr lang="en-GB" dirty="0"/>
                        <a:t>Same day payment </a:t>
                      </a:r>
                    </a:p>
                  </a:txBody>
                  <a:tcPr/>
                </a:tc>
                <a:tc>
                  <a:txBody>
                    <a:bodyPr/>
                    <a:lstStyle/>
                    <a:p>
                      <a:r>
                        <a:rPr lang="en-GB" dirty="0"/>
                        <a:t>Normally has a fixed charger per transaction</a:t>
                      </a:r>
                      <a:r>
                        <a:rPr lang="en-GB" baseline="0" dirty="0"/>
                        <a:t> </a:t>
                      </a:r>
                      <a:endParaRPr lang="en-GB" dirty="0"/>
                    </a:p>
                  </a:txBody>
                  <a:tcPr/>
                </a:tc>
                <a:extLst>
                  <a:ext uri="{0D108BD9-81ED-4DB2-BD59-A6C34878D82A}">
                    <a16:rowId xmlns:a16="http://schemas.microsoft.com/office/drawing/2014/main" val="166666507"/>
                  </a:ext>
                </a:extLst>
              </a:tr>
              <a:tr h="612314">
                <a:tc>
                  <a:txBody>
                    <a:bodyPr/>
                    <a:lstStyle/>
                    <a:p>
                      <a:r>
                        <a:rPr lang="en-GB" dirty="0"/>
                        <a:t>No limit on transaction</a:t>
                      </a:r>
                      <a:r>
                        <a:rPr lang="en-GB" baseline="0" dirty="0"/>
                        <a:t> size</a:t>
                      </a:r>
                    </a:p>
                    <a:p>
                      <a:endParaRPr lang="en-GB" dirty="0"/>
                    </a:p>
                  </a:txBody>
                  <a:tcPr/>
                </a:tc>
                <a:tc>
                  <a:txBody>
                    <a:bodyPr/>
                    <a:lstStyle/>
                    <a:p>
                      <a:r>
                        <a:rPr lang="en-GB" dirty="0"/>
                        <a:t>Both</a:t>
                      </a:r>
                      <a:r>
                        <a:rPr lang="en-GB" baseline="0" dirty="0"/>
                        <a:t> banks need to be a member of CHAPS scheme </a:t>
                      </a:r>
                      <a:endParaRPr lang="en-GB" dirty="0"/>
                    </a:p>
                  </a:txBody>
                  <a:tcPr/>
                </a:tc>
                <a:extLst>
                  <a:ext uri="{0D108BD9-81ED-4DB2-BD59-A6C34878D82A}">
                    <a16:rowId xmlns:a16="http://schemas.microsoft.com/office/drawing/2014/main" val="407527366"/>
                  </a:ext>
                </a:extLst>
              </a:tr>
              <a:tr h="612314">
                <a:tc>
                  <a:txBody>
                    <a:bodyPr/>
                    <a:lstStyle/>
                    <a:p>
                      <a:r>
                        <a:rPr lang="en-GB" dirty="0"/>
                        <a:t>Trusted service </a:t>
                      </a:r>
                    </a:p>
                  </a:txBody>
                  <a:tcPr/>
                </a:tc>
                <a:tc>
                  <a:txBody>
                    <a:bodyPr/>
                    <a:lstStyle/>
                    <a:p>
                      <a:r>
                        <a:rPr lang="en-GB" dirty="0"/>
                        <a:t>Needs to be instructed before 2pm on working day</a:t>
                      </a:r>
                    </a:p>
                  </a:txBody>
                  <a:tcPr/>
                </a:tc>
                <a:extLst>
                  <a:ext uri="{0D108BD9-81ED-4DB2-BD59-A6C34878D82A}">
                    <a16:rowId xmlns:a16="http://schemas.microsoft.com/office/drawing/2014/main" val="3937995396"/>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132" y="1423965"/>
            <a:ext cx="1867918" cy="1114472"/>
          </a:xfrm>
          <a:prstGeom prst="rect">
            <a:avLst/>
          </a:prstGeom>
        </p:spPr>
      </p:pic>
    </p:spTree>
    <p:extLst>
      <p:ext uri="{BB962C8B-B14F-4D97-AF65-F5344CB8AC3E}">
        <p14:creationId xmlns:p14="http://schemas.microsoft.com/office/powerpoint/2010/main" val="343918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09AE-89CA-4323-A4A1-B8C9C2C8D7BB}"/>
              </a:ext>
            </a:extLst>
          </p:cNvPr>
          <p:cNvSpPr>
            <a:spLocks noGrp="1"/>
          </p:cNvSpPr>
          <p:nvPr>
            <p:ph type="title"/>
          </p:nvPr>
        </p:nvSpPr>
        <p:spPr/>
        <p:txBody>
          <a:bodyPr>
            <a:normAutofit fontScale="90000"/>
          </a:bodyPr>
          <a:lstStyle/>
          <a:p>
            <a:r>
              <a:rPr lang="en-GB" dirty="0"/>
              <a:t>Putting your learning into practice… </a:t>
            </a:r>
            <a:br>
              <a:rPr lang="en-GB" dirty="0"/>
            </a:br>
            <a:endParaRPr lang="en-GB" dirty="0"/>
          </a:p>
        </p:txBody>
      </p:sp>
      <p:sp>
        <p:nvSpPr>
          <p:cNvPr id="3" name="Content Placeholder 2">
            <a:extLst>
              <a:ext uri="{FF2B5EF4-FFF2-40B4-BE49-F238E27FC236}">
                <a16:creationId xmlns:a16="http://schemas.microsoft.com/office/drawing/2014/main" id="{D94B8AE3-A631-480C-9D5F-87E1A2859E2C}"/>
              </a:ext>
            </a:extLst>
          </p:cNvPr>
          <p:cNvSpPr>
            <a:spLocks noGrp="1"/>
          </p:cNvSpPr>
          <p:nvPr>
            <p:ph idx="1"/>
          </p:nvPr>
        </p:nvSpPr>
        <p:spPr/>
        <p:txBody>
          <a:bodyPr>
            <a:normAutofit/>
          </a:bodyPr>
          <a:lstStyle/>
          <a:p>
            <a:pPr>
              <a:buClr>
                <a:srgbClr val="FF0000"/>
              </a:buClr>
              <a:buFont typeface="Wingdings" panose="05000000000000000000" pitchFamily="2" charset="2"/>
              <a:buChar char="§"/>
            </a:pPr>
            <a:r>
              <a:rPr lang="en-GB" dirty="0"/>
              <a:t>Using the various payment methods and analysis notes, take a look at slides 28-29 and the various scenarios – using your notes and weighing up the judgements, which payment method would be best to use in each case and why?</a:t>
            </a:r>
          </a:p>
          <a:p>
            <a:pPr>
              <a:buClr>
                <a:srgbClr val="FF0000"/>
              </a:buClr>
              <a:buFont typeface="Wingdings" panose="05000000000000000000" pitchFamily="2" charset="2"/>
              <a:buChar char="§"/>
            </a:pPr>
            <a:endParaRPr lang="en-GB" dirty="0"/>
          </a:p>
          <a:p>
            <a:pPr>
              <a:buClr>
                <a:srgbClr val="FF0000"/>
              </a:buClr>
              <a:buFont typeface="Wingdings" panose="05000000000000000000" pitchFamily="2" charset="2"/>
              <a:buChar char="§"/>
            </a:pPr>
            <a:r>
              <a:rPr lang="en-GB" dirty="0"/>
              <a:t>Use slides 30-31 to check and compare your answers/discussion point</a:t>
            </a:r>
          </a:p>
          <a:p>
            <a:pPr>
              <a:buClr>
                <a:srgbClr val="FF0000"/>
              </a:buClr>
              <a:buFont typeface="Wingdings" panose="05000000000000000000" pitchFamily="2" charset="2"/>
              <a:buChar char="§"/>
            </a:pPr>
            <a:endParaRPr lang="en-GB" dirty="0"/>
          </a:p>
          <a:p>
            <a:pPr marL="0" indent="0">
              <a:buClr>
                <a:srgbClr val="FF0000"/>
              </a:buClr>
              <a:buNone/>
            </a:pPr>
            <a:endParaRPr lang="en-GB" dirty="0"/>
          </a:p>
          <a:p>
            <a:pPr marL="0" indent="0" algn="ctr">
              <a:buNone/>
            </a:pPr>
            <a:r>
              <a:rPr lang="en-GB" b="1" dirty="0">
                <a:solidFill>
                  <a:srgbClr val="FF0000"/>
                </a:solidFill>
              </a:rPr>
              <a:t>Pause this video and complete the task – you have 5-10mins.</a:t>
            </a:r>
          </a:p>
          <a:p>
            <a:pPr marL="0" indent="0" algn="ctr">
              <a:buNone/>
            </a:pPr>
            <a:endParaRPr lang="en-GB" dirty="0"/>
          </a:p>
          <a:p>
            <a:pPr marL="0" indent="0">
              <a:buNone/>
            </a:pPr>
            <a:endParaRPr lang="en-GB" dirty="0"/>
          </a:p>
        </p:txBody>
      </p:sp>
      <p:pic>
        <p:nvPicPr>
          <p:cNvPr id="6" name="Recorded Sound">
            <a:hlinkClick r:id="" action="ppaction://media"/>
            <a:extLst>
              <a:ext uri="{FF2B5EF4-FFF2-40B4-BE49-F238E27FC236}">
                <a16:creationId xmlns:a16="http://schemas.microsoft.com/office/drawing/2014/main" id="{18E6E3DB-41EF-46EB-81C3-0573390C6D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4400" y="5435600"/>
            <a:ext cx="406400" cy="406400"/>
          </a:xfrm>
          <a:prstGeom prst="rect">
            <a:avLst/>
          </a:prstGeom>
        </p:spPr>
      </p:pic>
    </p:spTree>
    <p:extLst>
      <p:ext uri="{BB962C8B-B14F-4D97-AF65-F5344CB8AC3E}">
        <p14:creationId xmlns:p14="http://schemas.microsoft.com/office/powerpoint/2010/main" val="385322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932F-B605-4B6B-B49D-8BD94EDBEB7F}"/>
              </a:ext>
            </a:extLst>
          </p:cNvPr>
          <p:cNvSpPr>
            <a:spLocks noGrp="1"/>
          </p:cNvSpPr>
          <p:nvPr>
            <p:ph type="title"/>
          </p:nvPr>
        </p:nvSpPr>
        <p:spPr>
          <a:xfrm>
            <a:off x="696797" y="181695"/>
            <a:ext cx="10515600" cy="830264"/>
          </a:xfrm>
        </p:spPr>
        <p:txBody>
          <a:bodyPr/>
          <a:lstStyle/>
          <a:p>
            <a:r>
              <a:rPr lang="en-GB" dirty="0">
                <a:solidFill>
                  <a:srgbClr val="FF0000"/>
                </a:solidFill>
              </a:rPr>
              <a:t>Scenarios…</a:t>
            </a:r>
          </a:p>
        </p:txBody>
      </p:sp>
      <p:graphicFrame>
        <p:nvGraphicFramePr>
          <p:cNvPr id="4" name="Content Placeholder 3">
            <a:extLst>
              <a:ext uri="{FF2B5EF4-FFF2-40B4-BE49-F238E27FC236}">
                <a16:creationId xmlns:a16="http://schemas.microsoft.com/office/drawing/2014/main" id="{36EF9734-F1B1-45BA-9C8C-B567F06D76C4}"/>
              </a:ext>
            </a:extLst>
          </p:cNvPr>
          <p:cNvGraphicFramePr>
            <a:graphicFrameLocks noGrp="1"/>
          </p:cNvGraphicFramePr>
          <p:nvPr>
            <p:ph idx="1"/>
            <p:extLst>
              <p:ext uri="{D42A27DB-BD31-4B8C-83A1-F6EECF244321}">
                <p14:modId xmlns:p14="http://schemas.microsoft.com/office/powerpoint/2010/main" val="846204983"/>
              </p:ext>
            </p:extLst>
          </p:nvPr>
        </p:nvGraphicFramePr>
        <p:xfrm>
          <a:off x="537326" y="1011958"/>
          <a:ext cx="11038789" cy="5266295"/>
        </p:xfrm>
        <a:graphic>
          <a:graphicData uri="http://schemas.openxmlformats.org/drawingml/2006/table">
            <a:tbl>
              <a:tblPr firstRow="1" firstCol="1" bandRow="1">
                <a:tableStyleId>{793D81CF-94F2-401A-BA57-92F5A7B2D0C5}</a:tableStyleId>
              </a:tblPr>
              <a:tblGrid>
                <a:gridCol w="8550113">
                  <a:extLst>
                    <a:ext uri="{9D8B030D-6E8A-4147-A177-3AD203B41FA5}">
                      <a16:colId xmlns:a16="http://schemas.microsoft.com/office/drawing/2014/main" val="2151450143"/>
                    </a:ext>
                  </a:extLst>
                </a:gridCol>
                <a:gridCol w="2488676">
                  <a:extLst>
                    <a:ext uri="{9D8B030D-6E8A-4147-A177-3AD203B41FA5}">
                      <a16:colId xmlns:a16="http://schemas.microsoft.com/office/drawing/2014/main" val="1547358727"/>
                    </a:ext>
                  </a:extLst>
                </a:gridCol>
              </a:tblGrid>
              <a:tr h="638242">
                <a:tc>
                  <a:txBody>
                    <a:bodyPr/>
                    <a:lstStyle/>
                    <a:p>
                      <a:pPr algn="ctr">
                        <a:lnSpc>
                          <a:spcPct val="107000"/>
                        </a:lnSpc>
                        <a:spcAft>
                          <a:spcPts val="0"/>
                        </a:spcAft>
                      </a:pPr>
                      <a:r>
                        <a:rPr lang="en-GB" sz="1800" dirty="0">
                          <a:effectLst/>
                        </a:rPr>
                        <a:t>Situation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gn="ctr">
                        <a:lnSpc>
                          <a:spcPct val="107000"/>
                        </a:lnSpc>
                        <a:spcAft>
                          <a:spcPts val="0"/>
                        </a:spcAft>
                      </a:pPr>
                      <a:r>
                        <a:rPr lang="en-GB" sz="1800" dirty="0">
                          <a:effectLst/>
                        </a:rPr>
                        <a:t>Appropriate Method of Payment – Why?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845299702"/>
                  </a:ext>
                </a:extLst>
              </a:tr>
              <a:tr h="364630">
                <a:tc>
                  <a:txBody>
                    <a:bodyPr/>
                    <a:lstStyle/>
                    <a:p>
                      <a:pPr>
                        <a:lnSpc>
                          <a:spcPct val="150000"/>
                        </a:lnSpc>
                        <a:spcAft>
                          <a:spcPts val="0"/>
                        </a:spcAft>
                      </a:pPr>
                      <a:r>
                        <a:rPr lang="en-GB" sz="1600" b="0" dirty="0">
                          <a:effectLst/>
                        </a:rPr>
                        <a:t>Sheetal is at university and has low funds but really needs to purchase an outfit for a night out.</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066871787"/>
                  </a:ext>
                </a:extLst>
              </a:tr>
              <a:tr h="771342">
                <a:tc>
                  <a:txBody>
                    <a:bodyPr/>
                    <a:lstStyle/>
                    <a:p>
                      <a:pPr>
                        <a:lnSpc>
                          <a:spcPct val="150000"/>
                        </a:lnSpc>
                        <a:spcAft>
                          <a:spcPts val="0"/>
                        </a:spcAft>
                      </a:pPr>
                      <a:r>
                        <a:rPr lang="en-GB" sz="1600" b="0">
                          <a:effectLst/>
                        </a:rPr>
                        <a:t>Alec’s brother has rang him at 1am to say he is really struggling with money and needs to borrow some money quickly.</a:t>
                      </a:r>
                      <a:endParaRPr lang="en-GB" sz="1600" b="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2319389059"/>
                  </a:ext>
                </a:extLst>
              </a:tr>
              <a:tr h="771342">
                <a:tc>
                  <a:txBody>
                    <a:bodyPr/>
                    <a:lstStyle/>
                    <a:p>
                      <a:pPr>
                        <a:lnSpc>
                          <a:spcPct val="150000"/>
                        </a:lnSpc>
                        <a:spcAft>
                          <a:spcPts val="0"/>
                        </a:spcAft>
                      </a:pPr>
                      <a:r>
                        <a:rPr lang="en-GB" sz="1600" b="0">
                          <a:effectLst/>
                        </a:rPr>
                        <a:t>Anita has just purchased a sofa on finance and will need to make regular monthly payments as part of her agreement with DFS.</a:t>
                      </a:r>
                      <a:endParaRPr lang="en-GB" sz="1600" b="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4021959855"/>
                  </a:ext>
                </a:extLst>
              </a:tr>
              <a:tr h="771342">
                <a:tc>
                  <a:txBody>
                    <a:bodyPr/>
                    <a:lstStyle/>
                    <a:p>
                      <a:pPr>
                        <a:lnSpc>
                          <a:spcPct val="150000"/>
                        </a:lnSpc>
                        <a:spcAft>
                          <a:spcPts val="0"/>
                        </a:spcAft>
                      </a:pPr>
                      <a:r>
                        <a:rPr lang="en-GB" sz="1600" b="0" dirty="0">
                          <a:effectLst/>
                        </a:rPr>
                        <a:t>Jenny’s grandmother is suspicious of all these new technological ways to pay and does not like to use them. She wants to send Jenny £50 for her birthday.</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709777285"/>
                  </a:ext>
                </a:extLst>
              </a:tr>
              <a:tr h="771342">
                <a:tc>
                  <a:txBody>
                    <a:bodyPr/>
                    <a:lstStyle/>
                    <a:p>
                      <a:pPr>
                        <a:lnSpc>
                          <a:spcPct val="150000"/>
                        </a:lnSpc>
                        <a:spcAft>
                          <a:spcPts val="0"/>
                        </a:spcAft>
                      </a:pPr>
                      <a:r>
                        <a:rPr lang="en-GB" sz="1600" b="0" dirty="0">
                          <a:effectLst/>
                        </a:rPr>
                        <a:t>Umar is falling into debt due to charges from his bank and mobile phone company charging him fees for missed payments on his mobile phone and other utility bills. He always forgets to pay bills.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693577068"/>
                  </a:ext>
                </a:extLst>
              </a:tr>
              <a:tr h="1178055">
                <a:tc>
                  <a:txBody>
                    <a:bodyPr/>
                    <a:lstStyle/>
                    <a:p>
                      <a:pPr>
                        <a:lnSpc>
                          <a:spcPct val="150000"/>
                        </a:lnSpc>
                        <a:spcAft>
                          <a:spcPts val="0"/>
                        </a:spcAft>
                      </a:pPr>
                      <a:r>
                        <a:rPr lang="en-GB" sz="1600" b="0" dirty="0">
                          <a:effectLst/>
                        </a:rPr>
                        <a:t>Clare has just started shopping online with H&amp;M and has received her first invoice. They have provided her a few ways to pay and bank account details for the company also. Clare is busy with work and this is a one-off payment she needs to make quickly.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934298141"/>
                  </a:ext>
                </a:extLst>
              </a:tr>
            </a:tbl>
          </a:graphicData>
        </a:graphic>
      </p:graphicFrame>
    </p:spTree>
    <p:extLst>
      <p:ext uri="{BB962C8B-B14F-4D97-AF65-F5344CB8AC3E}">
        <p14:creationId xmlns:p14="http://schemas.microsoft.com/office/powerpoint/2010/main" val="457722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E3E9-1330-43E1-86EB-941052003E6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AEB65D4-2D76-4114-9E0E-8231AB9819D5}"/>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a16="http://schemas.microsoft.com/office/drawing/2014/main" id="{8BAB5CB7-0D9B-45DC-A1BF-016AE90C6FF6}"/>
              </a:ext>
            </a:extLst>
          </p:cNvPr>
          <p:cNvGraphicFramePr>
            <a:graphicFrameLocks/>
          </p:cNvGraphicFramePr>
          <p:nvPr>
            <p:extLst>
              <p:ext uri="{D42A27DB-BD31-4B8C-83A1-F6EECF244321}">
                <p14:modId xmlns:p14="http://schemas.microsoft.com/office/powerpoint/2010/main" val="71365114"/>
              </p:ext>
            </p:extLst>
          </p:nvPr>
        </p:nvGraphicFramePr>
        <p:xfrm>
          <a:off x="537326" y="1011958"/>
          <a:ext cx="11038789" cy="5319406"/>
        </p:xfrm>
        <a:graphic>
          <a:graphicData uri="http://schemas.openxmlformats.org/drawingml/2006/table">
            <a:tbl>
              <a:tblPr firstRow="1" firstCol="1" bandRow="1">
                <a:tableStyleId>{793D81CF-94F2-401A-BA57-92F5A7B2D0C5}</a:tableStyleId>
              </a:tblPr>
              <a:tblGrid>
                <a:gridCol w="8550113">
                  <a:extLst>
                    <a:ext uri="{9D8B030D-6E8A-4147-A177-3AD203B41FA5}">
                      <a16:colId xmlns:a16="http://schemas.microsoft.com/office/drawing/2014/main" val="2151450143"/>
                    </a:ext>
                  </a:extLst>
                </a:gridCol>
                <a:gridCol w="2488676">
                  <a:extLst>
                    <a:ext uri="{9D8B030D-6E8A-4147-A177-3AD203B41FA5}">
                      <a16:colId xmlns:a16="http://schemas.microsoft.com/office/drawing/2014/main" val="1547358727"/>
                    </a:ext>
                  </a:extLst>
                </a:gridCol>
              </a:tblGrid>
              <a:tr h="638242">
                <a:tc>
                  <a:txBody>
                    <a:bodyPr/>
                    <a:lstStyle/>
                    <a:p>
                      <a:pPr algn="ctr">
                        <a:lnSpc>
                          <a:spcPct val="107000"/>
                        </a:lnSpc>
                        <a:spcAft>
                          <a:spcPts val="0"/>
                        </a:spcAft>
                      </a:pPr>
                      <a:r>
                        <a:rPr lang="en-GB" sz="1800" dirty="0">
                          <a:effectLst/>
                        </a:rPr>
                        <a:t>Situation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gn="ctr">
                        <a:lnSpc>
                          <a:spcPct val="107000"/>
                        </a:lnSpc>
                        <a:spcAft>
                          <a:spcPts val="0"/>
                        </a:spcAft>
                      </a:pPr>
                      <a:r>
                        <a:rPr lang="en-GB" sz="1800" dirty="0">
                          <a:effectLst/>
                        </a:rPr>
                        <a:t>Appropriate Method of Payment – Why?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845299702"/>
                  </a:ext>
                </a:extLst>
              </a:tr>
              <a:tr h="364630">
                <a:tc>
                  <a:txBody>
                    <a:bodyPr/>
                    <a:lstStyle/>
                    <a:p>
                      <a:pPr>
                        <a:lnSpc>
                          <a:spcPct val="150000"/>
                        </a:lnSpc>
                        <a:spcAft>
                          <a:spcPts val="0"/>
                        </a:spcAft>
                      </a:pPr>
                      <a:r>
                        <a:rPr lang="en-GB" sz="1600" b="0" dirty="0">
                          <a:effectLst/>
                        </a:rPr>
                        <a:t>Sameera and her partner are looking to purchase their first home soon. Both of them have always been good with money but have no history of credit and need to start to build this to show they are good at making repayments. They have decided that now they will start to make payments using a different method besides cash/debit cards to build a good credit history.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066871787"/>
                  </a:ext>
                </a:extLst>
              </a:tr>
              <a:tr h="771342">
                <a:tc>
                  <a:txBody>
                    <a:bodyPr/>
                    <a:lstStyle/>
                    <a:p>
                      <a:pPr>
                        <a:lnSpc>
                          <a:spcPct val="150000"/>
                        </a:lnSpc>
                        <a:spcAft>
                          <a:spcPts val="0"/>
                        </a:spcAft>
                      </a:pPr>
                      <a:r>
                        <a:rPr lang="en-GB" sz="1600" b="0" dirty="0">
                          <a:effectLst/>
                        </a:rPr>
                        <a:t>Ibrahim is always rushing around in the morning, he hates carrying cash and his morning routine includes; buying a coffee, breakfast and lunch for the day. He normally shops at Costa, M&amp;S and Supermarkets for these items. He likes to live by his means.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a:effectLst/>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2319389059"/>
                  </a:ext>
                </a:extLst>
              </a:tr>
              <a:tr h="771342">
                <a:tc>
                  <a:txBody>
                    <a:bodyPr/>
                    <a:lstStyle/>
                    <a:p>
                      <a:pPr>
                        <a:lnSpc>
                          <a:spcPct val="150000"/>
                        </a:lnSpc>
                        <a:spcAft>
                          <a:spcPts val="0"/>
                        </a:spcAft>
                      </a:pPr>
                      <a:r>
                        <a:rPr lang="en-GB" sz="1600" b="0">
                          <a:effectLst/>
                        </a:rPr>
                        <a:t>Sumayya paid for a work invoice using her own debit card for £300 and her employer said they would reimburse her payment.</a:t>
                      </a:r>
                      <a:endParaRPr lang="en-GB" sz="1600" b="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4021959855"/>
                  </a:ext>
                </a:extLst>
              </a:tr>
              <a:tr h="771342">
                <a:tc>
                  <a:txBody>
                    <a:bodyPr/>
                    <a:lstStyle/>
                    <a:p>
                      <a:pPr>
                        <a:lnSpc>
                          <a:spcPct val="150000"/>
                        </a:lnSpc>
                        <a:spcAft>
                          <a:spcPts val="0"/>
                        </a:spcAft>
                      </a:pPr>
                      <a:r>
                        <a:rPr lang="en-GB" sz="1600" b="0" dirty="0">
                          <a:effectLst/>
                        </a:rPr>
                        <a:t>Sham has just found the house of his dreams! He has started to go through the sale process and the solicitor needs to transfer the payment over to process the sale of the house before he receives the keys. The payment needs to be secure and a guaranteed payment. The is the most expensive purchase he is making in his life ; he could not just withdraw this type of cash from the bank easily.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709777285"/>
                  </a:ext>
                </a:extLst>
              </a:tr>
            </a:tbl>
          </a:graphicData>
        </a:graphic>
      </p:graphicFrame>
      <p:sp>
        <p:nvSpPr>
          <p:cNvPr id="5" name="Title 1">
            <a:extLst>
              <a:ext uri="{FF2B5EF4-FFF2-40B4-BE49-F238E27FC236}">
                <a16:creationId xmlns:a16="http://schemas.microsoft.com/office/drawing/2014/main" id="{CA8778FB-68D7-45D2-80E5-4B395711C6DB}"/>
              </a:ext>
            </a:extLst>
          </p:cNvPr>
          <p:cNvSpPr txBox="1">
            <a:spLocks/>
          </p:cNvSpPr>
          <p:nvPr/>
        </p:nvSpPr>
        <p:spPr>
          <a:xfrm>
            <a:off x="696797" y="181695"/>
            <a:ext cx="10515600" cy="8302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u="none" kern="1200">
                <a:solidFill>
                  <a:schemeClr val="tx1"/>
                </a:solidFill>
                <a:latin typeface="Square721 BT" panose="020B0504020202060204" pitchFamily="34" charset="0"/>
                <a:ea typeface="+mj-ea"/>
                <a:cs typeface="+mj-cs"/>
              </a:defRPr>
            </a:lvl1pPr>
          </a:lstStyle>
          <a:p>
            <a:r>
              <a:rPr lang="en-GB" dirty="0">
                <a:solidFill>
                  <a:srgbClr val="FF0000"/>
                </a:solidFill>
              </a:rPr>
              <a:t>Scenarios Continued…</a:t>
            </a:r>
          </a:p>
        </p:txBody>
      </p:sp>
    </p:spTree>
    <p:extLst>
      <p:ext uri="{BB962C8B-B14F-4D97-AF65-F5344CB8AC3E}">
        <p14:creationId xmlns:p14="http://schemas.microsoft.com/office/powerpoint/2010/main" val="110750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You will study: </a:t>
            </a:r>
            <a:br>
              <a:rPr lang="en-GB" dirty="0"/>
            </a:br>
            <a:r>
              <a:rPr lang="en-GB" dirty="0">
                <a:solidFill>
                  <a:srgbClr val="FF0000"/>
                </a:solidFill>
              </a:rPr>
              <a:t>Extended Certificate/Diploma Y1</a:t>
            </a:r>
          </a:p>
        </p:txBody>
      </p:sp>
      <p:graphicFrame>
        <p:nvGraphicFramePr>
          <p:cNvPr id="4" name="Content Placeholder 3"/>
          <p:cNvGraphicFramePr>
            <a:graphicFrameLocks noGrp="1"/>
          </p:cNvGraphicFramePr>
          <p:nvPr>
            <p:ph idx="1"/>
          </p:nvPr>
        </p:nvGraphicFramePr>
        <p:xfrm>
          <a:off x="959370" y="1874518"/>
          <a:ext cx="8513243" cy="4828046"/>
        </p:xfrm>
        <a:graphic>
          <a:graphicData uri="http://schemas.openxmlformats.org/drawingml/2006/table">
            <a:tbl>
              <a:tblPr/>
              <a:tblGrid>
                <a:gridCol w="8513243">
                  <a:extLst>
                    <a:ext uri="{9D8B030D-6E8A-4147-A177-3AD203B41FA5}">
                      <a16:colId xmlns:a16="http://schemas.microsoft.com/office/drawing/2014/main" val="20000"/>
                    </a:ext>
                  </a:extLst>
                </a:gridCol>
              </a:tblGrid>
              <a:tr h="1026769">
                <a:tc>
                  <a:txBody>
                    <a:bodyPr/>
                    <a:lstStyle/>
                    <a:p>
                      <a:endParaRPr lang="en-GB" sz="2800" dirty="0"/>
                    </a:p>
                  </a:txBody>
                  <a:tcPr anchor="ctr">
                    <a:lnL>
                      <a:noFill/>
                    </a:lnL>
                    <a:lnR>
                      <a:noFill/>
                    </a:lnR>
                    <a:lnT>
                      <a:noFill/>
                    </a:lnT>
                    <a:lnB>
                      <a:noFill/>
                    </a:lnB>
                  </a:tcPr>
                </a:tc>
                <a:extLst>
                  <a:ext uri="{0D108BD9-81ED-4DB2-BD59-A6C34878D82A}">
                    <a16:rowId xmlns:a16="http://schemas.microsoft.com/office/drawing/2014/main" val="10000"/>
                  </a:ext>
                </a:extLst>
              </a:tr>
              <a:tr h="1026769">
                <a:tc>
                  <a:txBody>
                    <a:bodyPr/>
                    <a:lstStyle/>
                    <a:p>
                      <a:endParaRPr lang="en-GB" sz="2800" b="1" u="sng" dirty="0">
                        <a:solidFill>
                          <a:srgbClr val="FF0000"/>
                        </a:solidFill>
                      </a:endParaRPr>
                    </a:p>
                  </a:txBody>
                  <a:tcPr anchor="ctr">
                    <a:lnL>
                      <a:noFill/>
                    </a:lnL>
                    <a:lnR>
                      <a:noFill/>
                    </a:lnR>
                    <a:lnT>
                      <a:noFill/>
                    </a:lnT>
                    <a:lnB>
                      <a:noFill/>
                    </a:lnB>
                  </a:tcPr>
                </a:tc>
                <a:extLst>
                  <a:ext uri="{0D108BD9-81ED-4DB2-BD59-A6C34878D82A}">
                    <a16:rowId xmlns:a16="http://schemas.microsoft.com/office/drawing/2014/main" val="10001"/>
                  </a:ext>
                </a:extLst>
              </a:tr>
              <a:tr h="2774508">
                <a:tc>
                  <a:txBody>
                    <a:bodyPr/>
                    <a:lstStyle/>
                    <a:p>
                      <a:pPr marL="457200" indent="-457200">
                        <a:buClr>
                          <a:srgbClr val="00B050"/>
                        </a:buClr>
                        <a:buFont typeface="Wingdings" panose="05000000000000000000" pitchFamily="2" charset="2"/>
                        <a:buChar char="§"/>
                      </a:pPr>
                      <a:endParaRPr lang="en-GB" sz="2800" dirty="0"/>
                    </a:p>
                  </a:txBody>
                  <a:tcPr anchor="ctr">
                    <a:lnL>
                      <a:noFill/>
                    </a:lnL>
                    <a:lnR>
                      <a:noFill/>
                    </a:lnR>
                    <a:lnT>
                      <a:noFill/>
                    </a:lnT>
                    <a:lnB>
                      <a:noFill/>
                    </a:lnB>
                  </a:tcPr>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565274475"/>
              </p:ext>
            </p:extLst>
          </p:nvPr>
        </p:nvGraphicFramePr>
        <p:xfrm>
          <a:off x="959369" y="2098623"/>
          <a:ext cx="10867870" cy="3180439"/>
        </p:xfrm>
        <a:graphic>
          <a:graphicData uri="http://schemas.openxmlformats.org/drawingml/2006/table">
            <a:tbl>
              <a:tblPr firstRow="1" firstCol="1" bandRow="1">
                <a:tableStyleId>{073A0DAA-6AF3-43AB-8588-CEC1D06C72B9}</a:tableStyleId>
              </a:tblPr>
              <a:tblGrid>
                <a:gridCol w="886551">
                  <a:extLst>
                    <a:ext uri="{9D8B030D-6E8A-4147-A177-3AD203B41FA5}">
                      <a16:colId xmlns:a16="http://schemas.microsoft.com/office/drawing/2014/main" val="4248879308"/>
                    </a:ext>
                  </a:extLst>
                </a:gridCol>
                <a:gridCol w="3835352">
                  <a:extLst>
                    <a:ext uri="{9D8B030D-6E8A-4147-A177-3AD203B41FA5}">
                      <a16:colId xmlns:a16="http://schemas.microsoft.com/office/drawing/2014/main" val="769838283"/>
                    </a:ext>
                  </a:extLst>
                </a:gridCol>
                <a:gridCol w="2398426">
                  <a:extLst>
                    <a:ext uri="{9D8B030D-6E8A-4147-A177-3AD203B41FA5}">
                      <a16:colId xmlns:a16="http://schemas.microsoft.com/office/drawing/2014/main" val="3328228668"/>
                    </a:ext>
                  </a:extLst>
                </a:gridCol>
                <a:gridCol w="3747541">
                  <a:extLst>
                    <a:ext uri="{9D8B030D-6E8A-4147-A177-3AD203B41FA5}">
                      <a16:colId xmlns:a16="http://schemas.microsoft.com/office/drawing/2014/main" val="1796952871"/>
                    </a:ext>
                  </a:extLst>
                </a:gridCol>
              </a:tblGrid>
              <a:tr h="448556">
                <a:tc gridSpan="4">
                  <a:txBody>
                    <a:bodyPr/>
                    <a:lstStyle/>
                    <a:p>
                      <a:pPr algn="l">
                        <a:lnSpc>
                          <a:spcPct val="107000"/>
                        </a:lnSpc>
                        <a:spcAft>
                          <a:spcPts val="0"/>
                        </a:spcAft>
                      </a:pPr>
                      <a:r>
                        <a:rPr lang="en-GB" sz="2100" dirty="0">
                          <a:effectLst/>
                        </a:rPr>
                        <a:t>BTEC National Level 3 Extended Certificate in Business (Year 1)</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249866503"/>
                  </a:ext>
                </a:extLst>
              </a:tr>
              <a:tr h="285962">
                <a:tc>
                  <a:txBody>
                    <a:bodyPr/>
                    <a:lstStyle/>
                    <a:p>
                      <a:pPr algn="l">
                        <a:lnSpc>
                          <a:spcPct val="107000"/>
                        </a:lnSpc>
                        <a:spcAft>
                          <a:spcPts val="0"/>
                        </a:spcAft>
                      </a:pPr>
                      <a:r>
                        <a:rPr lang="en-GB" sz="2100">
                          <a:effectLst/>
                        </a:rPr>
                        <a:t>Unit No.</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Unit Title</a:t>
                      </a:r>
                      <a:endParaRPr lang="en-GB"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a:effectLst/>
                        </a:rPr>
                        <a:t>Type</a:t>
                      </a:r>
                      <a:endParaRPr lang="en-GB" sz="2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Assessment</a:t>
                      </a:r>
                      <a:endParaRPr lang="en-GB"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9503044"/>
                  </a:ext>
                </a:extLst>
              </a:tr>
              <a:tr h="430549">
                <a:tc>
                  <a:txBody>
                    <a:bodyPr/>
                    <a:lstStyle/>
                    <a:p>
                      <a:pPr algn="l">
                        <a:lnSpc>
                          <a:spcPct val="107000"/>
                        </a:lnSpc>
                        <a:spcAft>
                          <a:spcPts val="0"/>
                        </a:spcAft>
                      </a:pPr>
                      <a:r>
                        <a:rPr lang="en-GB" sz="2100">
                          <a:effectLst/>
                        </a:rPr>
                        <a:t>1</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Exploring Business</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Mandatory</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Internal Coursework</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2354751"/>
                  </a:ext>
                </a:extLst>
              </a:tr>
              <a:tr h="461303">
                <a:tc>
                  <a:txBody>
                    <a:bodyPr/>
                    <a:lstStyle/>
                    <a:p>
                      <a:pPr algn="l">
                        <a:lnSpc>
                          <a:spcPct val="107000"/>
                        </a:lnSpc>
                        <a:spcAft>
                          <a:spcPts val="0"/>
                        </a:spcAft>
                      </a:pPr>
                      <a:r>
                        <a:rPr lang="en-GB" sz="2100">
                          <a:effectLst/>
                        </a:rPr>
                        <a:t>2</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Developing a Marketing Campaign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a:effectLst/>
                        </a:rPr>
                        <a:t>Mandatory Synoptic</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External Controlled Assessment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8126818"/>
                  </a:ext>
                </a:extLst>
              </a:tr>
              <a:tr h="531315">
                <a:tc>
                  <a:txBody>
                    <a:bodyPr/>
                    <a:lstStyle/>
                    <a:p>
                      <a:pPr algn="l">
                        <a:lnSpc>
                          <a:spcPct val="107000"/>
                        </a:lnSpc>
                        <a:spcAft>
                          <a:spcPts val="0"/>
                        </a:spcAft>
                      </a:pPr>
                      <a:r>
                        <a:rPr lang="en-GB" sz="2100">
                          <a:effectLst/>
                        </a:rPr>
                        <a:t>3</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Personal &amp; Business Finance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a:effectLst/>
                        </a:rPr>
                        <a:t>Mandatory</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External Exam</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507382"/>
                  </a:ext>
                </a:extLst>
              </a:tr>
              <a:tr h="430549">
                <a:tc>
                  <a:txBody>
                    <a:bodyPr/>
                    <a:lstStyle/>
                    <a:p>
                      <a:pPr algn="l">
                        <a:lnSpc>
                          <a:spcPct val="107000"/>
                        </a:lnSpc>
                        <a:spcAft>
                          <a:spcPts val="0"/>
                        </a:spcAft>
                      </a:pPr>
                      <a:r>
                        <a:rPr lang="en-GB" sz="2100" dirty="0">
                          <a:effectLst/>
                        </a:rPr>
                        <a:t>8</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Recruitment &amp; Selection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Optional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2100" dirty="0">
                          <a:effectLst/>
                        </a:rPr>
                        <a:t>Internal Coursework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648950"/>
                  </a:ext>
                </a:extLst>
              </a:tr>
            </a:tbl>
          </a:graphicData>
        </a:graphic>
      </p:graphicFrame>
      <p:pic>
        <p:nvPicPr>
          <p:cNvPr id="7" name="Recorded Sound">
            <a:hlinkClick r:id="" action="ppaction://media"/>
            <a:extLst>
              <a:ext uri="{FF2B5EF4-FFF2-40B4-BE49-F238E27FC236}">
                <a16:creationId xmlns:a16="http://schemas.microsoft.com/office/drawing/2014/main" id="{3E98ABD6-6AC7-4805-BBC3-F80424E473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787613"/>
            <a:ext cx="406400" cy="406400"/>
          </a:xfrm>
          <a:prstGeom prst="rect">
            <a:avLst/>
          </a:prstGeom>
        </p:spPr>
      </p:pic>
    </p:spTree>
    <p:extLst>
      <p:ext uri="{BB962C8B-B14F-4D97-AF65-F5344CB8AC3E}">
        <p14:creationId xmlns:p14="http://schemas.microsoft.com/office/powerpoint/2010/main" val="172101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A932F-B605-4B6B-B49D-8BD94EDBEB7F}"/>
              </a:ext>
            </a:extLst>
          </p:cNvPr>
          <p:cNvSpPr>
            <a:spLocks noGrp="1"/>
          </p:cNvSpPr>
          <p:nvPr>
            <p:ph type="title"/>
          </p:nvPr>
        </p:nvSpPr>
        <p:spPr>
          <a:xfrm>
            <a:off x="696797" y="181695"/>
            <a:ext cx="10515600" cy="830264"/>
          </a:xfrm>
        </p:spPr>
        <p:txBody>
          <a:bodyPr/>
          <a:lstStyle/>
          <a:p>
            <a:r>
              <a:rPr lang="en-GB" dirty="0"/>
              <a:t>Scenarios Answers…</a:t>
            </a:r>
          </a:p>
        </p:txBody>
      </p:sp>
      <p:graphicFrame>
        <p:nvGraphicFramePr>
          <p:cNvPr id="4" name="Content Placeholder 3">
            <a:extLst>
              <a:ext uri="{FF2B5EF4-FFF2-40B4-BE49-F238E27FC236}">
                <a16:creationId xmlns:a16="http://schemas.microsoft.com/office/drawing/2014/main" id="{36EF9734-F1B1-45BA-9C8C-B567F06D76C4}"/>
              </a:ext>
            </a:extLst>
          </p:cNvPr>
          <p:cNvGraphicFramePr>
            <a:graphicFrameLocks noGrp="1"/>
          </p:cNvGraphicFramePr>
          <p:nvPr>
            <p:ph idx="1"/>
            <p:extLst>
              <p:ext uri="{D42A27DB-BD31-4B8C-83A1-F6EECF244321}">
                <p14:modId xmlns:p14="http://schemas.microsoft.com/office/powerpoint/2010/main" val="1312436214"/>
              </p:ext>
            </p:extLst>
          </p:nvPr>
        </p:nvGraphicFramePr>
        <p:xfrm>
          <a:off x="537326" y="1011958"/>
          <a:ext cx="11038789" cy="5266295"/>
        </p:xfrm>
        <a:graphic>
          <a:graphicData uri="http://schemas.openxmlformats.org/drawingml/2006/table">
            <a:tbl>
              <a:tblPr firstRow="1" firstCol="1" bandRow="1">
                <a:tableStyleId>{793D81CF-94F2-401A-BA57-92F5A7B2D0C5}</a:tableStyleId>
              </a:tblPr>
              <a:tblGrid>
                <a:gridCol w="8550113">
                  <a:extLst>
                    <a:ext uri="{9D8B030D-6E8A-4147-A177-3AD203B41FA5}">
                      <a16:colId xmlns:a16="http://schemas.microsoft.com/office/drawing/2014/main" val="2151450143"/>
                    </a:ext>
                  </a:extLst>
                </a:gridCol>
                <a:gridCol w="2488676">
                  <a:extLst>
                    <a:ext uri="{9D8B030D-6E8A-4147-A177-3AD203B41FA5}">
                      <a16:colId xmlns:a16="http://schemas.microsoft.com/office/drawing/2014/main" val="1547358727"/>
                    </a:ext>
                  </a:extLst>
                </a:gridCol>
              </a:tblGrid>
              <a:tr h="638242">
                <a:tc>
                  <a:txBody>
                    <a:bodyPr/>
                    <a:lstStyle/>
                    <a:p>
                      <a:pPr algn="ctr">
                        <a:lnSpc>
                          <a:spcPct val="107000"/>
                        </a:lnSpc>
                        <a:spcAft>
                          <a:spcPts val="0"/>
                        </a:spcAft>
                      </a:pPr>
                      <a:r>
                        <a:rPr lang="en-GB" sz="1800" dirty="0">
                          <a:effectLst/>
                        </a:rPr>
                        <a:t>Situation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gn="ctr">
                        <a:lnSpc>
                          <a:spcPct val="107000"/>
                        </a:lnSpc>
                        <a:spcAft>
                          <a:spcPts val="0"/>
                        </a:spcAft>
                      </a:pPr>
                      <a:r>
                        <a:rPr lang="en-GB" sz="1800" dirty="0">
                          <a:effectLst/>
                        </a:rPr>
                        <a:t>Appropriate Method of Payment – Why?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845299702"/>
                  </a:ext>
                </a:extLst>
              </a:tr>
              <a:tr h="364630">
                <a:tc>
                  <a:txBody>
                    <a:bodyPr/>
                    <a:lstStyle/>
                    <a:p>
                      <a:pPr>
                        <a:lnSpc>
                          <a:spcPct val="150000"/>
                        </a:lnSpc>
                        <a:spcAft>
                          <a:spcPts val="0"/>
                        </a:spcAft>
                      </a:pPr>
                      <a:r>
                        <a:rPr lang="en-GB" sz="1600" b="0" dirty="0">
                          <a:effectLst/>
                        </a:rPr>
                        <a:t>Sheetal is at university and has low funds but really needs to purchase an outfit for a night out.</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Store Card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066871787"/>
                  </a:ext>
                </a:extLst>
              </a:tr>
              <a:tr h="771342">
                <a:tc>
                  <a:txBody>
                    <a:bodyPr/>
                    <a:lstStyle/>
                    <a:p>
                      <a:pPr>
                        <a:lnSpc>
                          <a:spcPct val="150000"/>
                        </a:lnSpc>
                        <a:spcAft>
                          <a:spcPts val="0"/>
                        </a:spcAft>
                      </a:pPr>
                      <a:r>
                        <a:rPr lang="en-GB" sz="1600" b="0">
                          <a:effectLst/>
                        </a:rPr>
                        <a:t>Alec’s brother has rang him at 1am to say he is really struggling with money and needs to borrow some money quickly.</a:t>
                      </a:r>
                      <a:endParaRPr lang="en-GB" sz="1600" b="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Mobile Banking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2319389059"/>
                  </a:ext>
                </a:extLst>
              </a:tr>
              <a:tr h="771342">
                <a:tc>
                  <a:txBody>
                    <a:bodyPr/>
                    <a:lstStyle/>
                    <a:p>
                      <a:pPr>
                        <a:lnSpc>
                          <a:spcPct val="150000"/>
                        </a:lnSpc>
                        <a:spcAft>
                          <a:spcPts val="0"/>
                        </a:spcAft>
                      </a:pPr>
                      <a:r>
                        <a:rPr lang="en-GB" sz="1600" b="0">
                          <a:effectLst/>
                        </a:rPr>
                        <a:t>Anita has just purchased a sofa on finance and will need to make regular monthly payments as part of her agreement with DFS.</a:t>
                      </a:r>
                      <a:endParaRPr lang="en-GB" sz="1600" b="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Standing Order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4021959855"/>
                  </a:ext>
                </a:extLst>
              </a:tr>
              <a:tr h="771342">
                <a:tc>
                  <a:txBody>
                    <a:bodyPr/>
                    <a:lstStyle/>
                    <a:p>
                      <a:pPr>
                        <a:lnSpc>
                          <a:spcPct val="150000"/>
                        </a:lnSpc>
                        <a:spcAft>
                          <a:spcPts val="0"/>
                        </a:spcAft>
                      </a:pPr>
                      <a:r>
                        <a:rPr lang="en-GB" sz="1600" b="0" dirty="0">
                          <a:effectLst/>
                        </a:rPr>
                        <a:t>Jenny’s grandmother is suspicious of all these new technological ways to pay and does not like to use them. She wants to send Jenny £50 for her birthday.</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Cheque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709777285"/>
                  </a:ext>
                </a:extLst>
              </a:tr>
              <a:tr h="771342">
                <a:tc>
                  <a:txBody>
                    <a:bodyPr/>
                    <a:lstStyle/>
                    <a:p>
                      <a:pPr>
                        <a:lnSpc>
                          <a:spcPct val="150000"/>
                        </a:lnSpc>
                        <a:spcAft>
                          <a:spcPts val="0"/>
                        </a:spcAft>
                      </a:pPr>
                      <a:r>
                        <a:rPr lang="en-GB" sz="1600" b="0" dirty="0">
                          <a:effectLst/>
                        </a:rPr>
                        <a:t>Umar is falling into debt due to charges from his bank and mobile phone company charging him fees for missed payments on his mobile phone and other utility bills. He always forgets to pay bills.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Direct Debit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693577068"/>
                  </a:ext>
                </a:extLst>
              </a:tr>
              <a:tr h="1178055">
                <a:tc>
                  <a:txBody>
                    <a:bodyPr/>
                    <a:lstStyle/>
                    <a:p>
                      <a:pPr>
                        <a:lnSpc>
                          <a:spcPct val="150000"/>
                        </a:lnSpc>
                        <a:spcAft>
                          <a:spcPts val="0"/>
                        </a:spcAft>
                      </a:pPr>
                      <a:r>
                        <a:rPr lang="en-GB" sz="1600" b="0" dirty="0">
                          <a:effectLst/>
                        </a:rPr>
                        <a:t>Clare has just started shopping online with H&amp;M and has received her first invoice. They have provided her a few ways to pay and bank account details for the company also. Clare is busy with work and this is a one-off payment she needs to make quickly.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a:t>
                      </a:r>
                      <a:r>
                        <a:rPr lang="en-GB" sz="1800" kern="1200" dirty="0">
                          <a:solidFill>
                            <a:schemeClr val="dk1"/>
                          </a:solidFill>
                          <a:effectLst/>
                          <a:latin typeface="+mn-lt"/>
                          <a:ea typeface="+mn-ea"/>
                          <a:cs typeface="+mn-cs"/>
                        </a:rPr>
                        <a:t>Electronic transfer (phone/online)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934298141"/>
                  </a:ext>
                </a:extLst>
              </a:tr>
            </a:tbl>
          </a:graphicData>
        </a:graphic>
      </p:graphicFrame>
    </p:spTree>
    <p:extLst>
      <p:ext uri="{BB962C8B-B14F-4D97-AF65-F5344CB8AC3E}">
        <p14:creationId xmlns:p14="http://schemas.microsoft.com/office/powerpoint/2010/main" val="3146740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FE3E9-1330-43E1-86EB-941052003E6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AEB65D4-2D76-4114-9E0E-8231AB9819D5}"/>
              </a:ext>
            </a:extLst>
          </p:cNvPr>
          <p:cNvSpPr>
            <a:spLocks noGrp="1"/>
          </p:cNvSpPr>
          <p:nvPr>
            <p:ph idx="1"/>
          </p:nvPr>
        </p:nvSpPr>
        <p:spPr/>
        <p:txBody>
          <a:bodyPr/>
          <a:lstStyle/>
          <a:p>
            <a:endParaRPr lang="en-GB"/>
          </a:p>
        </p:txBody>
      </p:sp>
      <p:graphicFrame>
        <p:nvGraphicFramePr>
          <p:cNvPr id="4" name="Content Placeholder 3">
            <a:extLst>
              <a:ext uri="{FF2B5EF4-FFF2-40B4-BE49-F238E27FC236}">
                <a16:creationId xmlns:a16="http://schemas.microsoft.com/office/drawing/2014/main" id="{8BAB5CB7-0D9B-45DC-A1BF-016AE90C6FF6}"/>
              </a:ext>
            </a:extLst>
          </p:cNvPr>
          <p:cNvGraphicFramePr>
            <a:graphicFrameLocks/>
          </p:cNvGraphicFramePr>
          <p:nvPr>
            <p:extLst>
              <p:ext uri="{D42A27DB-BD31-4B8C-83A1-F6EECF244321}">
                <p14:modId xmlns:p14="http://schemas.microsoft.com/office/powerpoint/2010/main" val="640294747"/>
              </p:ext>
            </p:extLst>
          </p:nvPr>
        </p:nvGraphicFramePr>
        <p:xfrm>
          <a:off x="537326" y="1011958"/>
          <a:ext cx="11038789" cy="5319406"/>
        </p:xfrm>
        <a:graphic>
          <a:graphicData uri="http://schemas.openxmlformats.org/drawingml/2006/table">
            <a:tbl>
              <a:tblPr firstRow="1" firstCol="1" bandRow="1">
                <a:tableStyleId>{793D81CF-94F2-401A-BA57-92F5A7B2D0C5}</a:tableStyleId>
              </a:tblPr>
              <a:tblGrid>
                <a:gridCol w="8550113">
                  <a:extLst>
                    <a:ext uri="{9D8B030D-6E8A-4147-A177-3AD203B41FA5}">
                      <a16:colId xmlns:a16="http://schemas.microsoft.com/office/drawing/2014/main" val="2151450143"/>
                    </a:ext>
                  </a:extLst>
                </a:gridCol>
                <a:gridCol w="2488676">
                  <a:extLst>
                    <a:ext uri="{9D8B030D-6E8A-4147-A177-3AD203B41FA5}">
                      <a16:colId xmlns:a16="http://schemas.microsoft.com/office/drawing/2014/main" val="1547358727"/>
                    </a:ext>
                  </a:extLst>
                </a:gridCol>
              </a:tblGrid>
              <a:tr h="638242">
                <a:tc>
                  <a:txBody>
                    <a:bodyPr/>
                    <a:lstStyle/>
                    <a:p>
                      <a:pPr algn="ctr">
                        <a:lnSpc>
                          <a:spcPct val="107000"/>
                        </a:lnSpc>
                        <a:spcAft>
                          <a:spcPts val="0"/>
                        </a:spcAft>
                      </a:pPr>
                      <a:r>
                        <a:rPr lang="en-GB" sz="1800" dirty="0">
                          <a:effectLst/>
                        </a:rPr>
                        <a:t>Situation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gn="ctr">
                        <a:lnSpc>
                          <a:spcPct val="107000"/>
                        </a:lnSpc>
                        <a:spcAft>
                          <a:spcPts val="0"/>
                        </a:spcAft>
                      </a:pPr>
                      <a:r>
                        <a:rPr lang="en-GB" sz="1800" dirty="0">
                          <a:effectLst/>
                        </a:rPr>
                        <a:t>Appropriate Method of Payment – Why?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1845299702"/>
                  </a:ext>
                </a:extLst>
              </a:tr>
              <a:tr h="364630">
                <a:tc>
                  <a:txBody>
                    <a:bodyPr/>
                    <a:lstStyle/>
                    <a:p>
                      <a:pPr>
                        <a:lnSpc>
                          <a:spcPct val="150000"/>
                        </a:lnSpc>
                        <a:spcAft>
                          <a:spcPts val="0"/>
                        </a:spcAft>
                      </a:pPr>
                      <a:r>
                        <a:rPr lang="en-GB" sz="1600" b="0" dirty="0">
                          <a:effectLst/>
                        </a:rPr>
                        <a:t>Sameera and her partner are looking to purchase their first home soon. Both of them have always been good with money but have no history of credit and need to start to build this to show they are good at making repayments. They have decided that now they will start to make payments using a different method besides cash/debit cards to build a good credit history.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Credit Card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066871787"/>
                  </a:ext>
                </a:extLst>
              </a:tr>
              <a:tr h="771342">
                <a:tc>
                  <a:txBody>
                    <a:bodyPr/>
                    <a:lstStyle/>
                    <a:p>
                      <a:pPr>
                        <a:lnSpc>
                          <a:spcPct val="150000"/>
                        </a:lnSpc>
                        <a:spcAft>
                          <a:spcPts val="0"/>
                        </a:spcAft>
                      </a:pPr>
                      <a:r>
                        <a:rPr lang="en-GB" sz="1600" b="0" dirty="0">
                          <a:effectLst/>
                        </a:rPr>
                        <a:t>Ibrahim is always rushing around in the morning, he hates carrying cash and his morning routine includes; buying a coffee, breakfast and lunch for the day. He normally shops at Costa, M&amp;S and Supermarkets for these items. He likes to live by his means.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Contactless/Debit Card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2319389059"/>
                  </a:ext>
                </a:extLst>
              </a:tr>
              <a:tr h="771342">
                <a:tc>
                  <a:txBody>
                    <a:bodyPr/>
                    <a:lstStyle/>
                    <a:p>
                      <a:pPr>
                        <a:lnSpc>
                          <a:spcPct val="150000"/>
                        </a:lnSpc>
                        <a:spcAft>
                          <a:spcPts val="0"/>
                        </a:spcAft>
                      </a:pPr>
                      <a:r>
                        <a:rPr lang="en-GB" sz="1600" b="0">
                          <a:effectLst/>
                        </a:rPr>
                        <a:t>Sumayya paid for a work invoice using her own debit card for £300 and her employer said they would reimburse her payment.</a:t>
                      </a:r>
                      <a:endParaRPr lang="en-GB" sz="1600" b="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Cheque/BACs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4021959855"/>
                  </a:ext>
                </a:extLst>
              </a:tr>
              <a:tr h="771342">
                <a:tc>
                  <a:txBody>
                    <a:bodyPr/>
                    <a:lstStyle/>
                    <a:p>
                      <a:pPr>
                        <a:lnSpc>
                          <a:spcPct val="150000"/>
                        </a:lnSpc>
                        <a:spcAft>
                          <a:spcPts val="0"/>
                        </a:spcAft>
                      </a:pPr>
                      <a:r>
                        <a:rPr lang="en-GB" sz="1600" b="0" dirty="0">
                          <a:effectLst/>
                        </a:rPr>
                        <a:t>Sham has just found the house of his dreams! He has started to go through the sale process and the solicitor needs to transfer the payment over to process the sale of the house before he receives the keys. The payment needs to be secure and a guaranteed payment. The is the most expensive purchase he is making in his life ; he could not just withdraw this type of cash from the bank easily.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tc>
                  <a:txBody>
                    <a:bodyPr/>
                    <a:lstStyle/>
                    <a:p>
                      <a:pPr>
                        <a:lnSpc>
                          <a:spcPct val="107000"/>
                        </a:lnSpc>
                        <a:spcAft>
                          <a:spcPts val="0"/>
                        </a:spcAft>
                      </a:pPr>
                      <a:r>
                        <a:rPr lang="en-GB" sz="1800" dirty="0">
                          <a:effectLst/>
                        </a:rPr>
                        <a:t> Chaps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2830" marR="22830" marT="0" marB="0"/>
                </a:tc>
                <a:extLst>
                  <a:ext uri="{0D108BD9-81ED-4DB2-BD59-A6C34878D82A}">
                    <a16:rowId xmlns:a16="http://schemas.microsoft.com/office/drawing/2014/main" val="3709777285"/>
                  </a:ext>
                </a:extLst>
              </a:tr>
            </a:tbl>
          </a:graphicData>
        </a:graphic>
      </p:graphicFrame>
      <p:sp>
        <p:nvSpPr>
          <p:cNvPr id="5" name="Title 1">
            <a:extLst>
              <a:ext uri="{FF2B5EF4-FFF2-40B4-BE49-F238E27FC236}">
                <a16:creationId xmlns:a16="http://schemas.microsoft.com/office/drawing/2014/main" id="{CA8778FB-68D7-45D2-80E5-4B395711C6DB}"/>
              </a:ext>
            </a:extLst>
          </p:cNvPr>
          <p:cNvSpPr txBox="1">
            <a:spLocks/>
          </p:cNvSpPr>
          <p:nvPr/>
        </p:nvSpPr>
        <p:spPr>
          <a:xfrm>
            <a:off x="696797" y="181695"/>
            <a:ext cx="10515600" cy="8302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u="none" kern="1200">
                <a:solidFill>
                  <a:schemeClr val="tx1"/>
                </a:solidFill>
                <a:latin typeface="Square721 BT" panose="020B0504020202060204" pitchFamily="34" charset="0"/>
                <a:ea typeface="+mj-ea"/>
                <a:cs typeface="+mj-cs"/>
              </a:defRPr>
            </a:lvl1pPr>
          </a:lstStyle>
          <a:p>
            <a:r>
              <a:rPr lang="en-GB" dirty="0"/>
              <a:t>Scenarios Answers Continued…</a:t>
            </a:r>
          </a:p>
        </p:txBody>
      </p:sp>
    </p:spTree>
    <p:extLst>
      <p:ext uri="{BB962C8B-B14F-4D97-AF65-F5344CB8AC3E}">
        <p14:creationId xmlns:p14="http://schemas.microsoft.com/office/powerpoint/2010/main" val="492810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D66E-891B-4953-9EE5-5F579BB0A61B}"/>
              </a:ext>
            </a:extLst>
          </p:cNvPr>
          <p:cNvSpPr>
            <a:spLocks noGrp="1"/>
          </p:cNvSpPr>
          <p:nvPr>
            <p:ph type="title"/>
          </p:nvPr>
        </p:nvSpPr>
        <p:spPr/>
        <p:txBody>
          <a:bodyPr/>
          <a:lstStyle/>
          <a:p>
            <a:r>
              <a:rPr lang="en-GB" dirty="0"/>
              <a:t>Why you completed this task.</a:t>
            </a:r>
          </a:p>
        </p:txBody>
      </p:sp>
      <p:sp>
        <p:nvSpPr>
          <p:cNvPr id="3" name="Content Placeholder 2">
            <a:extLst>
              <a:ext uri="{FF2B5EF4-FFF2-40B4-BE49-F238E27FC236}">
                <a16:creationId xmlns:a16="http://schemas.microsoft.com/office/drawing/2014/main" id="{3E4BCB75-D810-4A1F-8444-63FECC852456}"/>
              </a:ext>
            </a:extLst>
          </p:cNvPr>
          <p:cNvSpPr>
            <a:spLocks noGrp="1"/>
          </p:cNvSpPr>
          <p:nvPr>
            <p:ph idx="1"/>
          </p:nvPr>
        </p:nvSpPr>
        <p:spPr/>
        <p:txBody>
          <a:bodyPr>
            <a:normAutofit fontScale="92500" lnSpcReduction="20000"/>
          </a:bodyPr>
          <a:lstStyle/>
          <a:p>
            <a:pPr marL="0" indent="0">
              <a:buNone/>
            </a:pPr>
            <a:r>
              <a:rPr lang="en-GB" dirty="0"/>
              <a:t>Although this task was simple, it does has real world application as well as practice to an exam question you could be asked towards Unit 3 Personal &amp; Business Finance exam.</a:t>
            </a:r>
          </a:p>
          <a:p>
            <a:pPr marL="0" indent="0">
              <a:buNone/>
            </a:pPr>
            <a:endParaRPr lang="en-GB" dirty="0"/>
          </a:p>
          <a:p>
            <a:pPr marL="0" indent="0">
              <a:buNone/>
            </a:pPr>
            <a:r>
              <a:rPr lang="en-GB" dirty="0"/>
              <a:t>From a personal and business point of view, it is important that the most appropriate method of payment is being selected in various situations; you may end up paying a fee or extra money in some cases which you could have avoided if the appropriate payment method is was selected.</a:t>
            </a:r>
          </a:p>
          <a:p>
            <a:pPr marL="0" indent="0">
              <a:buNone/>
            </a:pPr>
            <a:endParaRPr lang="en-GB" dirty="0"/>
          </a:p>
          <a:p>
            <a:pPr marL="0" indent="0">
              <a:buNone/>
            </a:pPr>
            <a:r>
              <a:rPr lang="en-GB" dirty="0"/>
              <a:t>It is also important to know the different methods of payments available to pay for various goods and services as some may be more convenient then others i.e. large payments in cash are very rare today and also unsafe with no paper trail if an investigation was required! </a:t>
            </a:r>
          </a:p>
          <a:p>
            <a:pPr marL="0" indent="0">
              <a:buNone/>
            </a:pPr>
            <a:endParaRPr lang="en-GB" dirty="0"/>
          </a:p>
        </p:txBody>
      </p:sp>
      <p:pic>
        <p:nvPicPr>
          <p:cNvPr id="10" name="Recorded Sound">
            <a:hlinkClick r:id="" action="ppaction://media"/>
            <a:extLst>
              <a:ext uri="{FF2B5EF4-FFF2-40B4-BE49-F238E27FC236}">
                <a16:creationId xmlns:a16="http://schemas.microsoft.com/office/drawing/2014/main" id="{8A231110-85FA-4685-A706-37069387EA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6286" y="5770563"/>
            <a:ext cx="406400" cy="406400"/>
          </a:xfrm>
          <a:prstGeom prst="rect">
            <a:avLst/>
          </a:prstGeom>
        </p:spPr>
      </p:pic>
    </p:spTree>
    <p:extLst>
      <p:ext uri="{BB962C8B-B14F-4D97-AF65-F5344CB8AC3E}">
        <p14:creationId xmlns:p14="http://schemas.microsoft.com/office/powerpoint/2010/main" val="2935224736"/>
      </p:ext>
    </p:extLst>
  </p:cSld>
  <p:clrMapOvr>
    <a:masterClrMapping/>
  </p:clrMapOvr>
  <mc:AlternateContent xmlns:mc="http://schemas.openxmlformats.org/markup-compatibility/2006" xmlns:p14="http://schemas.microsoft.com/office/powerpoint/2010/main">
    <mc:Choice Requires="p14">
      <p:transition spd="slow" p14:dur="2000" advTm="37370"/>
    </mc:Choice>
    <mc:Fallback xmlns="">
      <p:transition spd="slow" advTm="37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Useful Website </a:t>
            </a:r>
          </a:p>
        </p:txBody>
      </p:sp>
      <p:sp>
        <p:nvSpPr>
          <p:cNvPr id="3" name="Content Placeholder 2"/>
          <p:cNvSpPr>
            <a:spLocks noGrp="1"/>
          </p:cNvSpPr>
          <p:nvPr>
            <p:ph idx="1"/>
          </p:nvPr>
        </p:nvSpPr>
        <p:spPr/>
        <p:txBody>
          <a:bodyPr/>
          <a:lstStyle/>
          <a:p>
            <a:pPr marL="0" indent="0" algn="ctr">
              <a:buNone/>
            </a:pPr>
            <a:r>
              <a:rPr lang="en-GB" dirty="0"/>
              <a:t>Have a look at the Pay Your Way website to gather more information and enhance your knowledge and understanding of payment methods.</a:t>
            </a:r>
          </a:p>
          <a:p>
            <a:pPr marL="0" indent="0" algn="ctr">
              <a:buNone/>
            </a:pPr>
            <a:endParaRPr lang="en-GB" dirty="0"/>
          </a:p>
          <a:p>
            <a:pPr marL="0" indent="0" algn="ctr">
              <a:buNone/>
            </a:pPr>
            <a:r>
              <a:rPr lang="en-GB" dirty="0"/>
              <a:t>http://www.payyourway.org.uk/ways-pay/faster-payments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158" y="4216399"/>
            <a:ext cx="5080000" cy="2095500"/>
          </a:xfrm>
          <a:prstGeom prst="rect">
            <a:avLst/>
          </a:prstGeom>
        </p:spPr>
      </p:pic>
      <p:pic>
        <p:nvPicPr>
          <p:cNvPr id="6" name="Recorded Sound">
            <a:hlinkClick r:id="" action="ppaction://media"/>
            <a:extLst>
              <a:ext uri="{FF2B5EF4-FFF2-40B4-BE49-F238E27FC236}">
                <a16:creationId xmlns:a16="http://schemas.microsoft.com/office/drawing/2014/main" id="{5256CF03-105B-4F11-AA1F-124E23A451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7400" y="5634831"/>
            <a:ext cx="406400" cy="406400"/>
          </a:xfrm>
          <a:prstGeom prst="rect">
            <a:avLst/>
          </a:prstGeom>
        </p:spPr>
      </p:pic>
    </p:spTree>
    <p:extLst>
      <p:ext uri="{BB962C8B-B14F-4D97-AF65-F5344CB8AC3E}">
        <p14:creationId xmlns:p14="http://schemas.microsoft.com/office/powerpoint/2010/main" val="38248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CB95-32C9-42CC-8855-472CE283AE69}"/>
              </a:ext>
            </a:extLst>
          </p:cNvPr>
          <p:cNvSpPr>
            <a:spLocks noGrp="1"/>
          </p:cNvSpPr>
          <p:nvPr>
            <p:ph type="title"/>
          </p:nvPr>
        </p:nvSpPr>
        <p:spPr/>
        <p:txBody>
          <a:bodyPr/>
          <a:lstStyle/>
          <a:p>
            <a:r>
              <a:rPr lang="en-GB" dirty="0"/>
              <a:t>Show You Know </a:t>
            </a:r>
          </a:p>
        </p:txBody>
      </p:sp>
      <p:sp>
        <p:nvSpPr>
          <p:cNvPr id="3" name="Content Placeholder 2">
            <a:extLst>
              <a:ext uri="{FF2B5EF4-FFF2-40B4-BE49-F238E27FC236}">
                <a16:creationId xmlns:a16="http://schemas.microsoft.com/office/drawing/2014/main" id="{79B180C8-1654-4C51-808C-A37EF08D8D65}"/>
              </a:ext>
            </a:extLst>
          </p:cNvPr>
          <p:cNvSpPr>
            <a:spLocks noGrp="1"/>
          </p:cNvSpPr>
          <p:nvPr>
            <p:ph idx="1"/>
          </p:nvPr>
        </p:nvSpPr>
        <p:spPr>
          <a:xfrm>
            <a:off x="838200" y="1825625"/>
            <a:ext cx="10515600" cy="4667250"/>
          </a:xfrm>
        </p:spPr>
        <p:txBody>
          <a:bodyPr>
            <a:normAutofit/>
          </a:bodyPr>
          <a:lstStyle/>
          <a:p>
            <a:pPr marL="0" indent="0">
              <a:buNone/>
            </a:pPr>
            <a:r>
              <a:rPr lang="en-GB" b="1" u="sng" dirty="0">
                <a:solidFill>
                  <a:srgbClr val="FF0000"/>
                </a:solidFill>
              </a:rPr>
              <a:t>Answer these questions:</a:t>
            </a:r>
          </a:p>
          <a:p>
            <a:pPr marL="0" indent="0">
              <a:buNone/>
            </a:pPr>
            <a:r>
              <a:rPr lang="en-GB" dirty="0"/>
              <a:t> </a:t>
            </a:r>
          </a:p>
          <a:p>
            <a:pPr marL="0" indent="0">
              <a:buNone/>
            </a:pPr>
            <a:r>
              <a:rPr lang="en-GB" dirty="0"/>
              <a:t>What is the difference between a Direct Debit and Standing Order?</a:t>
            </a:r>
          </a:p>
          <a:p>
            <a:pPr marL="0" indent="0">
              <a:buNone/>
            </a:pPr>
            <a:r>
              <a:rPr lang="en-GB" dirty="0"/>
              <a:t> </a:t>
            </a:r>
          </a:p>
          <a:p>
            <a:pPr marL="0" indent="0">
              <a:buNone/>
            </a:pPr>
            <a:r>
              <a:rPr lang="en-GB" dirty="0"/>
              <a:t>What is the latest method of electronic payment that has come about?</a:t>
            </a:r>
          </a:p>
          <a:p>
            <a:pPr marL="0" indent="0">
              <a:buNone/>
            </a:pPr>
            <a:r>
              <a:rPr lang="en-GB" dirty="0"/>
              <a:t> </a:t>
            </a:r>
          </a:p>
          <a:p>
            <a:pPr marL="0" indent="0">
              <a:buNone/>
            </a:pPr>
            <a:r>
              <a:rPr lang="en-GB" dirty="0"/>
              <a:t>What are the disadvantages of new payment methods in comparison to traditional payment methods? </a:t>
            </a:r>
          </a:p>
          <a:p>
            <a:endParaRPr lang="en-GB" dirty="0"/>
          </a:p>
        </p:txBody>
      </p:sp>
      <p:pic>
        <p:nvPicPr>
          <p:cNvPr id="6" name="Recorded Sound">
            <a:hlinkClick r:id="" action="ppaction://media"/>
            <a:extLst>
              <a:ext uri="{FF2B5EF4-FFF2-40B4-BE49-F238E27FC236}">
                <a16:creationId xmlns:a16="http://schemas.microsoft.com/office/drawing/2014/main" id="{781B6491-60C8-4D3C-9161-7C0FC670A4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794375"/>
            <a:ext cx="406400" cy="406400"/>
          </a:xfrm>
          <a:prstGeom prst="rect">
            <a:avLst/>
          </a:prstGeom>
        </p:spPr>
      </p:pic>
    </p:spTree>
    <p:extLst>
      <p:ext uri="{BB962C8B-B14F-4D97-AF65-F5344CB8AC3E}">
        <p14:creationId xmlns:p14="http://schemas.microsoft.com/office/powerpoint/2010/main" val="4106243278"/>
      </p:ext>
    </p:extLst>
  </p:cSld>
  <p:clrMapOvr>
    <a:masterClrMapping/>
  </p:clrMapOvr>
  <mc:AlternateContent xmlns:mc="http://schemas.openxmlformats.org/markup-compatibility/2006" xmlns:p14="http://schemas.microsoft.com/office/powerpoint/2010/main">
    <mc:Choice Requires="p14">
      <p:transition spd="slow" p14:dur="2000" advTm="56109"/>
    </mc:Choice>
    <mc:Fallback xmlns="">
      <p:transition spd="slow" advTm="56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807E-32BB-492B-9E1C-2DB99F57A48C}"/>
              </a:ext>
            </a:extLst>
          </p:cNvPr>
          <p:cNvSpPr>
            <a:spLocks noGrp="1"/>
          </p:cNvSpPr>
          <p:nvPr>
            <p:ph type="title"/>
          </p:nvPr>
        </p:nvSpPr>
        <p:spPr/>
        <p:txBody>
          <a:bodyPr/>
          <a:lstStyle/>
          <a:p>
            <a:r>
              <a:rPr lang="en-GB" dirty="0">
                <a:solidFill>
                  <a:srgbClr val="FF0000"/>
                </a:solidFill>
              </a:rPr>
              <a:t>Join us on:</a:t>
            </a:r>
          </a:p>
        </p:txBody>
      </p:sp>
      <p:sp>
        <p:nvSpPr>
          <p:cNvPr id="3" name="Content Placeholder 2">
            <a:extLst>
              <a:ext uri="{FF2B5EF4-FFF2-40B4-BE49-F238E27FC236}">
                <a16:creationId xmlns:a16="http://schemas.microsoft.com/office/drawing/2014/main" id="{E4688F28-C7C4-41F5-960A-38D4910543FC}"/>
              </a:ext>
            </a:extLst>
          </p:cNvPr>
          <p:cNvSpPr>
            <a:spLocks noGrp="1"/>
          </p:cNvSpPr>
          <p:nvPr>
            <p:ph idx="1"/>
          </p:nvPr>
        </p:nvSpPr>
        <p:spPr>
          <a:xfrm>
            <a:off x="84842" y="2349040"/>
            <a:ext cx="10515600" cy="546514"/>
          </a:xfrm>
        </p:spPr>
        <p:txBody>
          <a:bodyPr/>
          <a:lstStyle/>
          <a:p>
            <a:pPr marL="0" indent="0">
              <a:buNone/>
            </a:pPr>
            <a:r>
              <a:rPr lang="en-GB" dirty="0"/>
              <a:t>Twitter – tcolc_econbus</a:t>
            </a:r>
          </a:p>
        </p:txBody>
      </p:sp>
      <p:sp>
        <p:nvSpPr>
          <p:cNvPr id="5" name="Content Placeholder 2">
            <a:extLst>
              <a:ext uri="{FF2B5EF4-FFF2-40B4-BE49-F238E27FC236}">
                <a16:creationId xmlns:a16="http://schemas.microsoft.com/office/drawing/2014/main" id="{F92FDA0C-9C1D-4F57-B837-1376E89DA085}"/>
              </a:ext>
            </a:extLst>
          </p:cNvPr>
          <p:cNvSpPr txBox="1">
            <a:spLocks/>
          </p:cNvSpPr>
          <p:nvPr/>
        </p:nvSpPr>
        <p:spPr>
          <a:xfrm>
            <a:off x="84842" y="3553905"/>
            <a:ext cx="6259398" cy="263745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F0000"/>
              </a:buClr>
              <a:buNone/>
            </a:pPr>
            <a:r>
              <a:rPr lang="en-GB" b="1" dirty="0"/>
              <a:t>Head of Department: </a:t>
            </a:r>
            <a:r>
              <a:rPr lang="en-GB" dirty="0"/>
              <a:t>Mr Johal</a:t>
            </a:r>
          </a:p>
          <a:p>
            <a:pPr>
              <a:buClr>
                <a:srgbClr val="FF0000"/>
              </a:buClr>
              <a:buFont typeface="Wingdings" panose="05000000000000000000" pitchFamily="2" charset="2"/>
              <a:buChar char="§"/>
            </a:pPr>
            <a:r>
              <a:rPr lang="en-GB" dirty="0">
                <a:hlinkClick r:id="rId4"/>
              </a:rPr>
              <a:t>Mjohal@cityleicester.leicester.sch.uk</a:t>
            </a:r>
            <a:endParaRPr lang="en-GB" dirty="0"/>
          </a:p>
          <a:p>
            <a:endParaRPr lang="en-GB" dirty="0"/>
          </a:p>
          <a:p>
            <a:pPr marL="0" indent="0">
              <a:buNone/>
            </a:pPr>
            <a:endParaRPr lang="en-GB" dirty="0"/>
          </a:p>
          <a:p>
            <a:pPr marL="0" indent="0">
              <a:buNone/>
            </a:pPr>
            <a:r>
              <a:rPr lang="en-GB" b="1" dirty="0"/>
              <a:t>Teaches of BTEC Business: </a:t>
            </a:r>
            <a:r>
              <a:rPr lang="en-GB" dirty="0"/>
              <a:t>Mrs Patel, Miss </a:t>
            </a:r>
            <a:r>
              <a:rPr lang="en-GB" dirty="0" err="1"/>
              <a:t>Garcha</a:t>
            </a:r>
            <a:r>
              <a:rPr lang="en-GB" dirty="0"/>
              <a:t> &amp; Mr Patel </a:t>
            </a:r>
          </a:p>
          <a:p>
            <a:pPr>
              <a:buClr>
                <a:srgbClr val="FF0000"/>
              </a:buClr>
              <a:buFont typeface="Wingdings" panose="05000000000000000000" pitchFamily="2" charset="2"/>
              <a:buChar char="§"/>
            </a:pPr>
            <a:r>
              <a:rPr lang="en-GB" dirty="0">
                <a:hlinkClick r:id="rId5"/>
              </a:rPr>
              <a:t>spatel@cityleicester.leicester.sch.uk</a:t>
            </a:r>
            <a:endParaRPr lang="en-GB" dirty="0"/>
          </a:p>
          <a:p>
            <a:pPr>
              <a:buClr>
                <a:srgbClr val="FF0000"/>
              </a:buClr>
              <a:buFont typeface="Wingdings" panose="05000000000000000000" pitchFamily="2" charset="2"/>
              <a:buChar char="§"/>
            </a:pPr>
            <a:r>
              <a:rPr lang="en-GB" dirty="0">
                <a:hlinkClick r:id="rId6"/>
              </a:rPr>
              <a:t>kgarcha@cityleicester.leicester.sch.uk</a:t>
            </a:r>
            <a:r>
              <a:rPr lang="en-GB" dirty="0"/>
              <a:t> </a:t>
            </a:r>
          </a:p>
          <a:p>
            <a:pPr>
              <a:buClr>
                <a:srgbClr val="FF0000"/>
              </a:buClr>
              <a:buFont typeface="Wingdings" panose="05000000000000000000" pitchFamily="2" charset="2"/>
              <a:buChar char="§"/>
            </a:pPr>
            <a:r>
              <a:rPr lang="en-GB" dirty="0">
                <a:hlinkClick r:id="rId7"/>
              </a:rPr>
              <a:t>hpatel@cityleicester.leicester.sch.uk</a:t>
            </a:r>
            <a:r>
              <a:rPr lang="en-GB" dirty="0"/>
              <a:t> </a:t>
            </a:r>
          </a:p>
          <a:p>
            <a:pPr marL="0" indent="0">
              <a:buNone/>
            </a:pPr>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A574A856-9095-45E4-92FC-2B68CB0A2203}"/>
              </a:ext>
            </a:extLst>
          </p:cNvPr>
          <p:cNvPicPr>
            <a:picLocks noChangeAspect="1"/>
          </p:cNvPicPr>
          <p:nvPr/>
        </p:nvPicPr>
        <p:blipFill>
          <a:blip r:embed="rId8"/>
          <a:stretch>
            <a:fillRect/>
          </a:stretch>
        </p:blipFill>
        <p:spPr>
          <a:xfrm>
            <a:off x="6675127" y="1934551"/>
            <a:ext cx="5004138" cy="2988897"/>
          </a:xfrm>
          <a:prstGeom prst="rect">
            <a:avLst/>
          </a:prstGeom>
        </p:spPr>
      </p:pic>
      <p:pic>
        <p:nvPicPr>
          <p:cNvPr id="7" name="Recorded Sound">
            <a:hlinkClick r:id="" action="ppaction://media"/>
            <a:extLst>
              <a:ext uri="{FF2B5EF4-FFF2-40B4-BE49-F238E27FC236}">
                <a16:creationId xmlns:a16="http://schemas.microsoft.com/office/drawing/2014/main" id="{7854AD74-5B0E-45FF-9D90-316163E0BD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0057" y="5675085"/>
            <a:ext cx="406400" cy="406400"/>
          </a:xfrm>
          <a:prstGeom prst="rect">
            <a:avLst/>
          </a:prstGeom>
        </p:spPr>
      </p:pic>
    </p:spTree>
    <p:extLst>
      <p:ext uri="{BB962C8B-B14F-4D97-AF65-F5344CB8AC3E}">
        <p14:creationId xmlns:p14="http://schemas.microsoft.com/office/powerpoint/2010/main" val="359755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2424-D82A-420C-9E9F-8765AE830D69}"/>
              </a:ext>
            </a:extLst>
          </p:cNvPr>
          <p:cNvSpPr>
            <a:spLocks noGrp="1"/>
          </p:cNvSpPr>
          <p:nvPr>
            <p:ph type="title"/>
          </p:nvPr>
        </p:nvSpPr>
        <p:spPr>
          <a:xfrm>
            <a:off x="838200" y="3013868"/>
            <a:ext cx="10515600" cy="830264"/>
          </a:xfrm>
        </p:spPr>
        <p:txBody>
          <a:bodyPr/>
          <a:lstStyle/>
          <a:p>
            <a:r>
              <a:rPr lang="en-GB" dirty="0"/>
              <a:t>Thank you!</a:t>
            </a:r>
          </a:p>
        </p:txBody>
      </p:sp>
      <p:pic>
        <p:nvPicPr>
          <p:cNvPr id="4" name="Recorded Sound">
            <a:hlinkClick r:id="" action="ppaction://media"/>
            <a:extLst>
              <a:ext uri="{FF2B5EF4-FFF2-40B4-BE49-F238E27FC236}">
                <a16:creationId xmlns:a16="http://schemas.microsoft.com/office/drawing/2014/main" id="{95094545-8575-4053-95AD-2AE95762C5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674532"/>
            <a:ext cx="406400" cy="406400"/>
          </a:xfrm>
          <a:prstGeom prst="rect">
            <a:avLst/>
          </a:prstGeom>
        </p:spPr>
      </p:pic>
    </p:spTree>
    <p:extLst>
      <p:ext uri="{BB962C8B-B14F-4D97-AF65-F5344CB8AC3E}">
        <p14:creationId xmlns:p14="http://schemas.microsoft.com/office/powerpoint/2010/main" val="7503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You will study: </a:t>
            </a:r>
            <a:br>
              <a:rPr lang="en-GB" dirty="0"/>
            </a:br>
            <a:r>
              <a:rPr lang="en-GB" dirty="0">
                <a:solidFill>
                  <a:srgbClr val="FF0000"/>
                </a:solidFill>
              </a:rPr>
              <a:t>Diploma (Y2)</a:t>
            </a:r>
          </a:p>
        </p:txBody>
      </p:sp>
      <p:graphicFrame>
        <p:nvGraphicFramePr>
          <p:cNvPr id="4" name="Content Placeholder 3"/>
          <p:cNvGraphicFramePr>
            <a:graphicFrameLocks noGrp="1"/>
          </p:cNvGraphicFramePr>
          <p:nvPr>
            <p:ph idx="1"/>
          </p:nvPr>
        </p:nvGraphicFramePr>
        <p:xfrm>
          <a:off x="734518" y="1874518"/>
          <a:ext cx="11197652" cy="4828046"/>
        </p:xfrm>
        <a:graphic>
          <a:graphicData uri="http://schemas.openxmlformats.org/drawingml/2006/table">
            <a:tbl>
              <a:tblPr/>
              <a:tblGrid>
                <a:gridCol w="11197652">
                  <a:extLst>
                    <a:ext uri="{9D8B030D-6E8A-4147-A177-3AD203B41FA5}">
                      <a16:colId xmlns:a16="http://schemas.microsoft.com/office/drawing/2014/main" val="20000"/>
                    </a:ext>
                  </a:extLst>
                </a:gridCol>
              </a:tblGrid>
              <a:tr h="1026769">
                <a:tc>
                  <a:txBody>
                    <a:bodyPr/>
                    <a:lstStyle/>
                    <a:p>
                      <a:endParaRPr lang="en-GB" sz="2800" dirty="0"/>
                    </a:p>
                  </a:txBody>
                  <a:tcPr anchor="ctr">
                    <a:lnL>
                      <a:noFill/>
                    </a:lnL>
                    <a:lnR>
                      <a:noFill/>
                    </a:lnR>
                    <a:lnT>
                      <a:noFill/>
                    </a:lnT>
                    <a:lnB>
                      <a:noFill/>
                    </a:lnB>
                  </a:tcPr>
                </a:tc>
                <a:extLst>
                  <a:ext uri="{0D108BD9-81ED-4DB2-BD59-A6C34878D82A}">
                    <a16:rowId xmlns:a16="http://schemas.microsoft.com/office/drawing/2014/main" val="10000"/>
                  </a:ext>
                </a:extLst>
              </a:tr>
              <a:tr h="1026769">
                <a:tc>
                  <a:txBody>
                    <a:bodyPr/>
                    <a:lstStyle/>
                    <a:p>
                      <a:endParaRPr lang="en-GB" sz="2800" b="1" u="sng" dirty="0">
                        <a:solidFill>
                          <a:srgbClr val="FF0000"/>
                        </a:solidFill>
                      </a:endParaRPr>
                    </a:p>
                  </a:txBody>
                  <a:tcPr anchor="ctr">
                    <a:lnL>
                      <a:noFill/>
                    </a:lnL>
                    <a:lnR>
                      <a:noFill/>
                    </a:lnR>
                    <a:lnT>
                      <a:noFill/>
                    </a:lnT>
                    <a:lnB>
                      <a:noFill/>
                    </a:lnB>
                  </a:tcPr>
                </a:tc>
                <a:extLst>
                  <a:ext uri="{0D108BD9-81ED-4DB2-BD59-A6C34878D82A}">
                    <a16:rowId xmlns:a16="http://schemas.microsoft.com/office/drawing/2014/main" val="10001"/>
                  </a:ext>
                </a:extLst>
              </a:tr>
              <a:tr h="2774508">
                <a:tc>
                  <a:txBody>
                    <a:bodyPr/>
                    <a:lstStyle/>
                    <a:p>
                      <a:pPr marL="457200" indent="-457200">
                        <a:buClr>
                          <a:srgbClr val="00B050"/>
                        </a:buClr>
                        <a:buFont typeface="Wingdings" panose="05000000000000000000" pitchFamily="2" charset="2"/>
                        <a:buChar char="§"/>
                      </a:pPr>
                      <a:endParaRPr lang="en-GB" sz="2800" dirty="0"/>
                    </a:p>
                  </a:txBody>
                  <a:tcPr anchor="ctr">
                    <a:lnL>
                      <a:noFill/>
                    </a:lnL>
                    <a:lnR>
                      <a:noFill/>
                    </a:lnR>
                    <a:lnT>
                      <a:noFill/>
                    </a:lnT>
                    <a:lnB>
                      <a:noFill/>
                    </a:lnB>
                  </a:tcPr>
                </a:tc>
                <a:extLst>
                  <a:ext uri="{0D108BD9-81ED-4DB2-BD59-A6C34878D82A}">
                    <a16:rowId xmlns:a16="http://schemas.microsoft.com/office/drawing/2014/main" val="10002"/>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913540652"/>
              </p:ext>
            </p:extLst>
          </p:nvPr>
        </p:nvGraphicFramePr>
        <p:xfrm>
          <a:off x="918147" y="2218545"/>
          <a:ext cx="10789171" cy="2842702"/>
        </p:xfrm>
        <a:graphic>
          <a:graphicData uri="http://schemas.openxmlformats.org/drawingml/2006/table">
            <a:tbl>
              <a:tblPr firstRow="1" firstCol="1" bandRow="1">
                <a:tableStyleId>{073A0DAA-6AF3-43AB-8588-CEC1D06C72B9}</a:tableStyleId>
              </a:tblPr>
              <a:tblGrid>
                <a:gridCol w="748071">
                  <a:extLst>
                    <a:ext uri="{9D8B030D-6E8A-4147-A177-3AD203B41FA5}">
                      <a16:colId xmlns:a16="http://schemas.microsoft.com/office/drawing/2014/main" val="355617322"/>
                    </a:ext>
                  </a:extLst>
                </a:gridCol>
                <a:gridCol w="3539265">
                  <a:extLst>
                    <a:ext uri="{9D8B030D-6E8A-4147-A177-3AD203B41FA5}">
                      <a16:colId xmlns:a16="http://schemas.microsoft.com/office/drawing/2014/main" val="622930553"/>
                    </a:ext>
                  </a:extLst>
                </a:gridCol>
                <a:gridCol w="2415820">
                  <a:extLst>
                    <a:ext uri="{9D8B030D-6E8A-4147-A177-3AD203B41FA5}">
                      <a16:colId xmlns:a16="http://schemas.microsoft.com/office/drawing/2014/main" val="1892724031"/>
                    </a:ext>
                  </a:extLst>
                </a:gridCol>
                <a:gridCol w="4086015">
                  <a:extLst>
                    <a:ext uri="{9D8B030D-6E8A-4147-A177-3AD203B41FA5}">
                      <a16:colId xmlns:a16="http://schemas.microsoft.com/office/drawing/2014/main" val="781932091"/>
                    </a:ext>
                  </a:extLst>
                </a:gridCol>
              </a:tblGrid>
              <a:tr h="416878">
                <a:tc gridSpan="4">
                  <a:txBody>
                    <a:bodyPr/>
                    <a:lstStyle/>
                    <a:p>
                      <a:pPr>
                        <a:lnSpc>
                          <a:spcPct val="107000"/>
                        </a:lnSpc>
                        <a:spcAft>
                          <a:spcPts val="0"/>
                        </a:spcAft>
                      </a:pPr>
                      <a:r>
                        <a:rPr lang="en-GB" sz="2100" dirty="0">
                          <a:effectLst/>
                        </a:rPr>
                        <a:t>BTEC National Level 3 Diploma in Business (Year 2)</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40830238"/>
                  </a:ext>
                </a:extLst>
              </a:tr>
              <a:tr h="647423">
                <a:tc>
                  <a:txBody>
                    <a:bodyPr/>
                    <a:lstStyle/>
                    <a:p>
                      <a:pPr>
                        <a:lnSpc>
                          <a:spcPct val="107000"/>
                        </a:lnSpc>
                        <a:spcAft>
                          <a:spcPts val="0"/>
                        </a:spcAft>
                      </a:pPr>
                      <a:r>
                        <a:rPr lang="en-GB" sz="2100" dirty="0">
                          <a:effectLst/>
                        </a:rPr>
                        <a:t>Unit No.</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Unit Title</a:t>
                      </a:r>
                      <a:endParaRPr lang="en-GB" sz="2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Type</a:t>
                      </a:r>
                      <a:endParaRPr lang="en-GB" sz="21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dirty="0">
                          <a:effectLst/>
                        </a:rPr>
                        <a:t>Assessment</a:t>
                      </a:r>
                      <a:endParaRPr lang="en-GB" sz="2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5351825"/>
                  </a:ext>
                </a:extLst>
              </a:tr>
              <a:tr h="427441">
                <a:tc>
                  <a:txBody>
                    <a:bodyPr/>
                    <a:lstStyle/>
                    <a:p>
                      <a:pPr>
                        <a:lnSpc>
                          <a:spcPct val="107000"/>
                        </a:lnSpc>
                        <a:spcAft>
                          <a:spcPts val="0"/>
                        </a:spcAft>
                      </a:pPr>
                      <a:r>
                        <a:rPr lang="en-GB" sz="2100">
                          <a:effectLst/>
                        </a:rPr>
                        <a:t>4</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Managing an Event </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Mandatory Synoptic</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dirty="0">
                          <a:effectLst/>
                        </a:rPr>
                        <a:t>Internal Coursework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37298623"/>
                  </a:ext>
                </a:extLst>
              </a:tr>
              <a:tr h="435567">
                <a:tc>
                  <a:txBody>
                    <a:bodyPr/>
                    <a:lstStyle/>
                    <a:p>
                      <a:pPr>
                        <a:lnSpc>
                          <a:spcPct val="107000"/>
                        </a:lnSpc>
                        <a:spcAft>
                          <a:spcPts val="0"/>
                        </a:spcAft>
                      </a:pPr>
                      <a:r>
                        <a:rPr lang="en-GB" sz="2100">
                          <a:effectLst/>
                        </a:rPr>
                        <a:t>5</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dirty="0">
                          <a:effectLst/>
                        </a:rPr>
                        <a:t>International Business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dirty="0">
                          <a:effectLst/>
                        </a:rPr>
                        <a:t>Mandatory Synoptic</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Internal Coursework</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4349291"/>
                  </a:ext>
                </a:extLst>
              </a:tr>
              <a:tr h="465640">
                <a:tc>
                  <a:txBody>
                    <a:bodyPr/>
                    <a:lstStyle/>
                    <a:p>
                      <a:pPr>
                        <a:lnSpc>
                          <a:spcPct val="107000"/>
                        </a:lnSpc>
                        <a:spcAft>
                          <a:spcPts val="0"/>
                        </a:spcAft>
                      </a:pPr>
                      <a:r>
                        <a:rPr lang="en-GB" sz="2100" dirty="0">
                          <a:effectLst/>
                        </a:rPr>
                        <a:t>6</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dirty="0">
                          <a:effectLst/>
                        </a:rPr>
                        <a:t>Principles of Management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Mandatory</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External Controlled Assessment</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6544112"/>
                  </a:ext>
                </a:extLst>
              </a:tr>
              <a:tr h="427441">
                <a:tc>
                  <a:txBody>
                    <a:bodyPr/>
                    <a:lstStyle/>
                    <a:p>
                      <a:pPr>
                        <a:lnSpc>
                          <a:spcPct val="107000"/>
                        </a:lnSpc>
                        <a:spcAft>
                          <a:spcPts val="0"/>
                        </a:spcAft>
                      </a:pPr>
                      <a:r>
                        <a:rPr lang="en-GB" sz="2100">
                          <a:effectLst/>
                        </a:rPr>
                        <a:t>14</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Investigating Customer Service</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a:effectLst/>
                        </a:rPr>
                        <a:t>Optional </a:t>
                      </a:r>
                      <a:endParaRPr lang="en-GB" sz="2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2100" dirty="0">
                          <a:effectLst/>
                        </a:rPr>
                        <a:t>Internal Coursework </a:t>
                      </a:r>
                      <a:endParaRPr lang="en-GB" sz="2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232843"/>
                  </a:ext>
                </a:extLst>
              </a:tr>
            </a:tbl>
          </a:graphicData>
        </a:graphic>
      </p:graphicFrame>
      <p:pic>
        <p:nvPicPr>
          <p:cNvPr id="7" name="Recorded Sound">
            <a:hlinkClick r:id="" action="ppaction://media"/>
            <a:extLst>
              <a:ext uri="{FF2B5EF4-FFF2-40B4-BE49-F238E27FC236}">
                <a16:creationId xmlns:a16="http://schemas.microsoft.com/office/drawing/2014/main" id="{355DE27D-2A16-4312-972A-3802CCADF7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5794375"/>
            <a:ext cx="406400" cy="406400"/>
          </a:xfrm>
          <a:prstGeom prst="rect">
            <a:avLst/>
          </a:prstGeom>
        </p:spPr>
      </p:pic>
    </p:spTree>
    <p:extLst>
      <p:ext uri="{BB962C8B-B14F-4D97-AF65-F5344CB8AC3E}">
        <p14:creationId xmlns:p14="http://schemas.microsoft.com/office/powerpoint/2010/main" val="26839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189202"/>
            <a:ext cx="10178322" cy="1492132"/>
          </a:xfrm>
        </p:spPr>
        <p:txBody>
          <a:bodyPr/>
          <a:lstStyle/>
          <a:p>
            <a:r>
              <a:rPr lang="en-GB" dirty="0"/>
              <a:t>Assessment </a:t>
            </a:r>
          </a:p>
        </p:txBody>
      </p:sp>
      <p:sp>
        <p:nvSpPr>
          <p:cNvPr id="3" name="Content Placeholder 2"/>
          <p:cNvSpPr>
            <a:spLocks noGrp="1"/>
          </p:cNvSpPr>
          <p:nvPr>
            <p:ph idx="1"/>
          </p:nvPr>
        </p:nvSpPr>
        <p:spPr>
          <a:xfrm>
            <a:off x="558968" y="1387753"/>
            <a:ext cx="10778513" cy="5748867"/>
          </a:xfrm>
        </p:spPr>
        <p:txBody>
          <a:bodyPr>
            <a:noAutofit/>
          </a:bodyPr>
          <a:lstStyle/>
          <a:p>
            <a:pPr marL="0" indent="0">
              <a:buNone/>
            </a:pPr>
            <a:r>
              <a:rPr lang="en-GB" sz="2300" dirty="0">
                <a:solidFill>
                  <a:schemeClr val="tx1"/>
                </a:solidFill>
              </a:rPr>
              <a:t>Each unit of study will consist of a number of individual assignments to enable students to demonstrate their understanding of different topics. </a:t>
            </a:r>
          </a:p>
          <a:p>
            <a:pPr marL="0" indent="0">
              <a:buNone/>
            </a:pPr>
            <a:r>
              <a:rPr lang="en-GB" sz="2300" dirty="0">
                <a:solidFill>
                  <a:schemeClr val="tx1"/>
                </a:solidFill>
              </a:rPr>
              <a:t>These assignments will be graded as </a:t>
            </a:r>
            <a:r>
              <a:rPr lang="en-GB" sz="2300" b="1" dirty="0">
                <a:solidFill>
                  <a:schemeClr val="tx1"/>
                </a:solidFill>
              </a:rPr>
              <a:t>Pass, Merit </a:t>
            </a:r>
            <a:r>
              <a:rPr lang="en-GB" sz="2300" dirty="0">
                <a:solidFill>
                  <a:schemeClr val="tx1"/>
                </a:solidFill>
              </a:rPr>
              <a:t>or</a:t>
            </a:r>
            <a:r>
              <a:rPr lang="en-GB" sz="2300" b="1" dirty="0">
                <a:solidFill>
                  <a:schemeClr val="tx1"/>
                </a:solidFill>
              </a:rPr>
              <a:t> Distinction</a:t>
            </a:r>
            <a:r>
              <a:rPr lang="en-GB" sz="2300" dirty="0">
                <a:solidFill>
                  <a:schemeClr val="tx1"/>
                </a:solidFill>
              </a:rPr>
              <a:t>; with the opportunity to re-submit work to improve overall grade.</a:t>
            </a:r>
          </a:p>
          <a:p>
            <a:pPr marL="0" indent="0">
              <a:buNone/>
            </a:pPr>
            <a:endParaRPr lang="en-GB" sz="2300" dirty="0">
              <a:solidFill>
                <a:schemeClr val="tx1"/>
              </a:solidFill>
            </a:endParaRPr>
          </a:p>
          <a:p>
            <a:pPr marL="0" indent="0">
              <a:buNone/>
            </a:pPr>
            <a:r>
              <a:rPr lang="en-GB" sz="2300" dirty="0">
                <a:solidFill>
                  <a:schemeClr val="tx1"/>
                </a:solidFill>
              </a:rPr>
              <a:t>On completion of these assignments you will achieve an overall grade for that particular unit, earning you points to bank towards the overall grade for the full qualification. </a:t>
            </a:r>
          </a:p>
          <a:p>
            <a:pPr marL="0" indent="0">
              <a:buNone/>
            </a:pPr>
            <a:r>
              <a:rPr lang="en-GB" sz="2300" i="1" dirty="0">
                <a:solidFill>
                  <a:schemeClr val="tx1"/>
                </a:solidFill>
              </a:rPr>
              <a:t>*Should you not achieve, you will have an opportunity to resubmit, however, not achieving after your resubmission may put your place/grade on the course at risk!</a:t>
            </a:r>
          </a:p>
          <a:p>
            <a:pPr marL="0" indent="0">
              <a:buNone/>
            </a:pPr>
            <a:endParaRPr lang="en-GB" sz="2300" dirty="0">
              <a:solidFill>
                <a:schemeClr val="tx1"/>
              </a:solidFill>
            </a:endParaRPr>
          </a:p>
          <a:p>
            <a:pPr marL="0" indent="0">
              <a:buNone/>
            </a:pPr>
            <a:r>
              <a:rPr lang="en-GB" sz="2300" dirty="0">
                <a:solidFill>
                  <a:schemeClr val="tx1"/>
                </a:solidFill>
              </a:rPr>
              <a:t>At the end of Year 12, you will have the option to ‘cash in’ these points to achieve a Pass, Merit or Distinction overall on the Extended Certificate BTEC as well as UCAS Points, or continue onto the Diploma.</a:t>
            </a:r>
          </a:p>
          <a:p>
            <a:endParaRPr lang="en-GB" sz="2300" dirty="0"/>
          </a:p>
          <a:p>
            <a:pPr marL="0" indent="0">
              <a:buNone/>
            </a:pPr>
            <a:endParaRPr lang="en-GB" sz="2300" dirty="0">
              <a:solidFill>
                <a:schemeClr val="tx1"/>
              </a:solidFill>
            </a:endParaRPr>
          </a:p>
          <a:p>
            <a:endParaRPr lang="en-GB" sz="2300" dirty="0"/>
          </a:p>
        </p:txBody>
      </p:sp>
      <p:pic>
        <p:nvPicPr>
          <p:cNvPr id="5" name="Recorded Sound">
            <a:hlinkClick r:id="" action="ppaction://media"/>
            <a:extLst>
              <a:ext uri="{FF2B5EF4-FFF2-40B4-BE49-F238E27FC236}">
                <a16:creationId xmlns:a16="http://schemas.microsoft.com/office/drawing/2014/main" id="{BDA233AF-0874-48B2-81D5-671B695E37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5696857"/>
            <a:ext cx="406400" cy="406400"/>
          </a:xfrm>
          <a:prstGeom prst="rect">
            <a:avLst/>
          </a:prstGeom>
        </p:spPr>
      </p:pic>
    </p:spTree>
    <p:extLst>
      <p:ext uri="{BB962C8B-B14F-4D97-AF65-F5344CB8AC3E}">
        <p14:creationId xmlns:p14="http://schemas.microsoft.com/office/powerpoint/2010/main" val="49624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53810"/>
            <a:ext cx="10178322" cy="1492132"/>
          </a:xfrm>
        </p:spPr>
        <p:txBody>
          <a:bodyPr/>
          <a:lstStyle/>
          <a:p>
            <a:r>
              <a:rPr lang="en-GB" dirty="0"/>
              <a:t>Types of assessment…</a:t>
            </a:r>
          </a:p>
        </p:txBody>
      </p:sp>
      <p:sp>
        <p:nvSpPr>
          <p:cNvPr id="3" name="Content Placeholder 2"/>
          <p:cNvSpPr>
            <a:spLocks noGrp="1"/>
          </p:cNvSpPr>
          <p:nvPr>
            <p:ph idx="1"/>
          </p:nvPr>
        </p:nvSpPr>
        <p:spPr>
          <a:xfrm>
            <a:off x="412692" y="1705811"/>
            <a:ext cx="10178322" cy="5529261"/>
          </a:xfrm>
        </p:spPr>
        <p:txBody>
          <a:bodyPr/>
          <a:lstStyle/>
          <a:p>
            <a:pPr marL="457200" indent="-457200">
              <a:buClr>
                <a:srgbClr val="FF0000"/>
              </a:buClr>
              <a:buFont typeface="Wingdings" panose="05000000000000000000" pitchFamily="2" charset="2"/>
              <a:buChar char="§"/>
            </a:pPr>
            <a:r>
              <a:rPr lang="en-GB" sz="2800" dirty="0">
                <a:solidFill>
                  <a:schemeClr val="tx1"/>
                </a:solidFill>
              </a:rPr>
              <a:t>Reports</a:t>
            </a:r>
          </a:p>
          <a:p>
            <a:pPr marL="457200" indent="-457200">
              <a:buClr>
                <a:srgbClr val="FF0000"/>
              </a:buClr>
              <a:buFont typeface="Wingdings" panose="05000000000000000000" pitchFamily="2" charset="2"/>
              <a:buChar char="§"/>
            </a:pPr>
            <a:r>
              <a:rPr lang="en-GB" sz="2800" dirty="0">
                <a:solidFill>
                  <a:schemeClr val="tx1"/>
                </a:solidFill>
              </a:rPr>
              <a:t>Articles</a:t>
            </a:r>
          </a:p>
          <a:p>
            <a:pPr marL="457200" indent="-457200">
              <a:buClr>
                <a:srgbClr val="FF0000"/>
              </a:buClr>
              <a:buFont typeface="Wingdings" panose="05000000000000000000" pitchFamily="2" charset="2"/>
              <a:buChar char="§"/>
            </a:pPr>
            <a:r>
              <a:rPr lang="en-GB" sz="2800" dirty="0">
                <a:solidFill>
                  <a:schemeClr val="tx1"/>
                </a:solidFill>
              </a:rPr>
              <a:t>Role Plays</a:t>
            </a:r>
          </a:p>
          <a:p>
            <a:pPr marL="457200" indent="-457200">
              <a:buClr>
                <a:srgbClr val="FF0000"/>
              </a:buClr>
              <a:buFont typeface="Wingdings" panose="05000000000000000000" pitchFamily="2" charset="2"/>
              <a:buChar char="§"/>
            </a:pPr>
            <a:r>
              <a:rPr lang="en-GB" sz="2800" dirty="0">
                <a:solidFill>
                  <a:schemeClr val="tx1"/>
                </a:solidFill>
              </a:rPr>
              <a:t>Presentations</a:t>
            </a:r>
          </a:p>
          <a:p>
            <a:pPr marL="457200" indent="-457200">
              <a:buClr>
                <a:srgbClr val="FF0000"/>
              </a:buClr>
              <a:buFont typeface="Wingdings" panose="05000000000000000000" pitchFamily="2" charset="2"/>
              <a:buChar char="§"/>
            </a:pPr>
            <a:r>
              <a:rPr lang="en-GB" sz="2800" dirty="0">
                <a:solidFill>
                  <a:schemeClr val="tx1"/>
                </a:solidFill>
              </a:rPr>
              <a:t>Research Tasks</a:t>
            </a:r>
          </a:p>
          <a:p>
            <a:pPr marL="457200" indent="-457200">
              <a:buClr>
                <a:srgbClr val="FF0000"/>
              </a:buClr>
              <a:buFont typeface="Wingdings" panose="05000000000000000000" pitchFamily="2" charset="2"/>
              <a:buChar char="§"/>
            </a:pPr>
            <a:r>
              <a:rPr lang="en-GB" sz="2800" dirty="0">
                <a:solidFill>
                  <a:schemeClr val="tx1"/>
                </a:solidFill>
              </a:rPr>
              <a:t>Campaigns</a:t>
            </a:r>
          </a:p>
          <a:p>
            <a:pPr marL="457200" indent="-457200">
              <a:buClr>
                <a:srgbClr val="FF0000"/>
              </a:buClr>
              <a:buFont typeface="Wingdings" panose="05000000000000000000" pitchFamily="2" charset="2"/>
              <a:buChar char="§"/>
            </a:pPr>
            <a:r>
              <a:rPr lang="en-GB" sz="2800" dirty="0">
                <a:solidFill>
                  <a:schemeClr val="tx1"/>
                </a:solidFill>
              </a:rPr>
              <a:t>Evidence collection from practical activities </a:t>
            </a:r>
          </a:p>
          <a:p>
            <a:pPr marL="457200" indent="-457200">
              <a:buClr>
                <a:srgbClr val="00B050"/>
              </a:buClr>
              <a:buFont typeface="Wingdings" panose="05000000000000000000" pitchFamily="2" charset="2"/>
              <a:buChar char="§"/>
            </a:pPr>
            <a:endParaRPr lang="en-GB" sz="2800" dirty="0">
              <a:solidFill>
                <a:schemeClr val="tx1"/>
              </a:solidFill>
            </a:endParaRPr>
          </a:p>
          <a:p>
            <a:pPr marL="457200" indent="-457200">
              <a:buClr>
                <a:srgbClr val="00B050"/>
              </a:buClr>
              <a:buFont typeface="Wingdings" panose="05000000000000000000" pitchFamily="2" charset="2"/>
              <a:buChar char="§"/>
            </a:pPr>
            <a:endParaRPr lang="en-GB" sz="2800" dirty="0">
              <a:solidFill>
                <a:schemeClr val="tx1"/>
              </a:solidFill>
            </a:endParaRPr>
          </a:p>
          <a:p>
            <a:pPr marL="457200" indent="-457200">
              <a:buClr>
                <a:srgbClr val="00B050"/>
              </a:buClr>
              <a:buFont typeface="Wingdings" panose="05000000000000000000" pitchFamily="2" charset="2"/>
              <a:buChar char="§"/>
            </a:pPr>
            <a:endParaRPr lang="en-GB" sz="2800" dirty="0">
              <a:solidFill>
                <a:schemeClr val="tx1"/>
              </a:solidFill>
            </a:endParaRPr>
          </a:p>
          <a:p>
            <a:pPr marL="457200" indent="-457200">
              <a:buClr>
                <a:srgbClr val="00B050"/>
              </a:buClr>
              <a:buFont typeface="Wingdings" panose="05000000000000000000" pitchFamily="2" charset="2"/>
              <a:buChar char="§"/>
            </a:pPr>
            <a:endParaRPr lang="en-GB" dirty="0"/>
          </a:p>
        </p:txBody>
      </p:sp>
      <p:pic>
        <p:nvPicPr>
          <p:cNvPr id="6" name="Recorded Sound">
            <a:hlinkClick r:id="" action="ppaction://media"/>
            <a:extLst>
              <a:ext uri="{FF2B5EF4-FFF2-40B4-BE49-F238E27FC236}">
                <a16:creationId xmlns:a16="http://schemas.microsoft.com/office/drawing/2014/main" id="{390592B9-15F3-46D6-844A-880846FB28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50850" y="5500914"/>
            <a:ext cx="406400" cy="406400"/>
          </a:xfrm>
          <a:prstGeom prst="rect">
            <a:avLst/>
          </a:prstGeom>
        </p:spPr>
      </p:pic>
    </p:spTree>
    <p:extLst>
      <p:ext uri="{BB962C8B-B14F-4D97-AF65-F5344CB8AC3E}">
        <p14:creationId xmlns:p14="http://schemas.microsoft.com/office/powerpoint/2010/main" val="4177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4"/>
          <a:srcRect l="19775" t="14187" r="23056" b="5714"/>
          <a:stretch/>
        </p:blipFill>
        <p:spPr bwMode="auto">
          <a:xfrm>
            <a:off x="1060314" y="200988"/>
            <a:ext cx="10578692" cy="6474132"/>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C6268834-9586-481A-A6E6-B5E4FECCBB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286" y="5381171"/>
            <a:ext cx="406400" cy="406400"/>
          </a:xfrm>
          <a:prstGeom prst="rect">
            <a:avLst/>
          </a:prstGeom>
        </p:spPr>
      </p:pic>
    </p:spTree>
    <p:extLst>
      <p:ext uri="{BB962C8B-B14F-4D97-AF65-F5344CB8AC3E}">
        <p14:creationId xmlns:p14="http://schemas.microsoft.com/office/powerpoint/2010/main" val="137227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4"/>
          <a:srcRect l="10083" t="12807" r="27168" b="22017"/>
          <a:stretch/>
        </p:blipFill>
        <p:spPr bwMode="auto">
          <a:xfrm>
            <a:off x="1150755" y="447583"/>
            <a:ext cx="10422936" cy="5914027"/>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D8085D07-FE33-4E33-9E46-99D813B3D0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1245" y="5217885"/>
            <a:ext cx="406400" cy="406400"/>
          </a:xfrm>
          <a:prstGeom prst="rect">
            <a:avLst/>
          </a:prstGeom>
        </p:spPr>
      </p:pic>
    </p:spTree>
    <p:extLst>
      <p:ext uri="{BB962C8B-B14F-4D97-AF65-F5344CB8AC3E}">
        <p14:creationId xmlns:p14="http://schemas.microsoft.com/office/powerpoint/2010/main" val="419168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09AE-89CA-4323-A4A1-B8C9C2C8D7BB}"/>
              </a:ext>
            </a:extLst>
          </p:cNvPr>
          <p:cNvSpPr>
            <a:spLocks noGrp="1"/>
          </p:cNvSpPr>
          <p:nvPr>
            <p:ph type="title"/>
          </p:nvPr>
        </p:nvSpPr>
        <p:spPr/>
        <p:txBody>
          <a:bodyPr/>
          <a:lstStyle/>
          <a:p>
            <a:r>
              <a:rPr lang="en-GB" dirty="0"/>
              <a:t>BIG QUESTION!</a:t>
            </a:r>
          </a:p>
        </p:txBody>
      </p:sp>
      <p:sp>
        <p:nvSpPr>
          <p:cNvPr id="3" name="Content Placeholder 2">
            <a:extLst>
              <a:ext uri="{FF2B5EF4-FFF2-40B4-BE49-F238E27FC236}">
                <a16:creationId xmlns:a16="http://schemas.microsoft.com/office/drawing/2014/main" id="{D94B8AE3-A631-480C-9D5F-87E1A2859E2C}"/>
              </a:ext>
            </a:extLst>
          </p:cNvPr>
          <p:cNvSpPr>
            <a:spLocks noGrp="1"/>
          </p:cNvSpPr>
          <p:nvPr>
            <p:ph idx="1"/>
          </p:nvPr>
        </p:nvSpPr>
        <p:spPr>
          <a:xfrm>
            <a:off x="838200" y="2221551"/>
            <a:ext cx="10515600" cy="4351338"/>
          </a:xfrm>
        </p:spPr>
        <p:txBody>
          <a:bodyPr>
            <a:normAutofit/>
          </a:bodyPr>
          <a:lstStyle/>
          <a:p>
            <a:pPr>
              <a:buClr>
                <a:srgbClr val="FF0000"/>
              </a:buClr>
              <a:buFont typeface="Wingdings" panose="05000000000000000000" pitchFamily="2" charset="2"/>
              <a:buChar char="§"/>
            </a:pPr>
            <a:r>
              <a:rPr lang="en-GB" dirty="0"/>
              <a:t>Think about all of the different ways you can pay for goods and services today?</a:t>
            </a:r>
          </a:p>
          <a:p>
            <a:pPr>
              <a:buClr>
                <a:srgbClr val="FF0000"/>
              </a:buClr>
              <a:buFont typeface="Wingdings" panose="05000000000000000000" pitchFamily="2" charset="2"/>
              <a:buChar char="§"/>
            </a:pPr>
            <a:endParaRPr lang="en-GB" dirty="0"/>
          </a:p>
          <a:p>
            <a:pPr marL="0" indent="0">
              <a:buClr>
                <a:srgbClr val="FF0000"/>
              </a:buClr>
              <a:buNone/>
            </a:pPr>
            <a:endParaRPr lang="en-GB" dirty="0"/>
          </a:p>
          <a:p>
            <a:pPr marL="0" indent="0" algn="ctr">
              <a:buNone/>
            </a:pPr>
            <a:r>
              <a:rPr lang="en-GB" b="1" dirty="0">
                <a:solidFill>
                  <a:srgbClr val="FF0000"/>
                </a:solidFill>
              </a:rPr>
              <a:t>Pause this video and complete the task – you have 2mins.</a:t>
            </a:r>
          </a:p>
          <a:p>
            <a:pPr marL="0" indent="0" algn="ctr">
              <a:buNone/>
            </a:pPr>
            <a:endParaRPr lang="en-GB" dirty="0"/>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5BC534BA-AD6E-4461-8685-392F0D0A78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600" y="5591175"/>
            <a:ext cx="406400" cy="406400"/>
          </a:xfrm>
          <a:prstGeom prst="rect">
            <a:avLst/>
          </a:prstGeom>
        </p:spPr>
      </p:pic>
    </p:spTree>
    <p:extLst>
      <p:ext uri="{BB962C8B-B14F-4D97-AF65-F5344CB8AC3E}">
        <p14:creationId xmlns:p14="http://schemas.microsoft.com/office/powerpoint/2010/main" val="12873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COLC PowerPoint Template - March 2021 Update" id="{652C2F78-CFA6-4846-9FB5-CB7608E9CE11}" vid="{B65BB126-95D4-4C23-A4AF-78F6359BA4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273D1622F24145887D392C0C9EAECB" ma:contentTypeVersion="15" ma:contentTypeDescription="Create a new document." ma:contentTypeScope="" ma:versionID="84470bc589e0649a5f5b9bf48bf8ddbe">
  <xsd:schema xmlns:xsd="http://www.w3.org/2001/XMLSchema" xmlns:xs="http://www.w3.org/2001/XMLSchema" xmlns:p="http://schemas.microsoft.com/office/2006/metadata/properties" xmlns:ns2="a9dbd1bd-8d79-41b4-b68c-688ecdd1c2f5" xmlns:ns3="9d96588d-cc8c-429b-b90e-ef5d7b1e9cb0" targetNamespace="http://schemas.microsoft.com/office/2006/metadata/properties" ma:root="true" ma:fieldsID="4d4f043df170bbf55d45ef9d9292477d" ns2:_="" ns3:_="">
    <xsd:import namespace="a9dbd1bd-8d79-41b4-b68c-688ecdd1c2f5"/>
    <xsd:import namespace="9d96588d-cc8c-429b-b90e-ef5d7b1e9cb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bd1bd-8d79-41b4-b68c-688ecdd1c2f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d96588d-cc8c-429b-b90e-ef5d7b1e9cb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92F1A6-F731-42FC-829A-FC948469253B}">
  <ds:schemaRefs>
    <ds:schemaRef ds:uri="http://schemas.microsoft.com/sharepoint/v3/contenttype/forms"/>
  </ds:schemaRefs>
</ds:datastoreItem>
</file>

<file path=customXml/itemProps2.xml><?xml version="1.0" encoding="utf-8"?>
<ds:datastoreItem xmlns:ds="http://schemas.openxmlformats.org/officeDocument/2006/customXml" ds:itemID="{4C75159E-B2AB-4495-840E-13BAB6718D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bd1bd-8d79-41b4-b68c-688ecdd1c2f5"/>
    <ds:schemaRef ds:uri="9d96588d-cc8c-429b-b90e-ef5d7b1e9c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7B9F1F-49DD-477A-8545-5044D8864091}">
  <ds:schemaRefs>
    <ds:schemaRef ds:uri="754fe885-4b69-4a39-9da6-554872ca1071"/>
    <ds:schemaRef ds:uri="http://www.w3.org/XML/1998/namespace"/>
    <ds:schemaRef ds:uri="http://schemas.openxmlformats.org/package/2006/metadata/core-properties"/>
    <ds:schemaRef ds:uri="http://purl.org/dc/dcmitype/"/>
    <ds:schemaRef ds:uri="http://purl.org/dc/terms/"/>
    <ds:schemaRef ds:uri="35ba17cb-60ad-4088-8c45-305bed2eec2c"/>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TCOLC PowerPoint Template</Template>
  <TotalTime>374</TotalTime>
  <Words>3047</Words>
  <Application>Microsoft Office PowerPoint</Application>
  <PresentationFormat>Widescreen</PresentationFormat>
  <Paragraphs>381</Paragraphs>
  <Slides>36</Slides>
  <Notes>14</Notes>
  <HiddenSlides>1</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Wingdings</vt:lpstr>
      <vt:lpstr>Square721 BT</vt:lpstr>
      <vt:lpstr>Calibri</vt:lpstr>
      <vt:lpstr>Office Theme</vt:lpstr>
      <vt:lpstr>BTEC National Business</vt:lpstr>
      <vt:lpstr>BTEC National Business </vt:lpstr>
      <vt:lpstr>What You will study:  Extended Certificate/Diploma Y1</vt:lpstr>
      <vt:lpstr>What You will study:  Diploma (Y2)</vt:lpstr>
      <vt:lpstr>Assessment </vt:lpstr>
      <vt:lpstr>Types of assessment…</vt:lpstr>
      <vt:lpstr>PowerPoint Presentation</vt:lpstr>
      <vt:lpstr>PowerPoint Presentation</vt:lpstr>
      <vt:lpstr>BIG QUESTION!</vt:lpstr>
      <vt:lpstr>Different Ways to Pay</vt:lpstr>
      <vt:lpstr>Task for you….</vt:lpstr>
      <vt:lpstr>Advantages &amp; Disadvantages of Payment Methods</vt:lpstr>
      <vt:lpstr>Methods of Payments: Cash</vt:lpstr>
      <vt:lpstr>Methods of Payments: Debit card</vt:lpstr>
      <vt:lpstr>Methods of Payments: Credit Card</vt:lpstr>
      <vt:lpstr>Methods of Payments: Cheque </vt:lpstr>
      <vt:lpstr>Methods of Payments:  Electronic Transfer </vt:lpstr>
      <vt:lpstr>Methods of Payments: Direct Debit </vt:lpstr>
      <vt:lpstr>Methods of Payments: Standing Order </vt:lpstr>
      <vt:lpstr>Methods of Payments: Pre-Paid Cards </vt:lpstr>
      <vt:lpstr>Methods of Payments:  Contactless Card </vt:lpstr>
      <vt:lpstr>Methods of Payments: Charge Card </vt:lpstr>
      <vt:lpstr>Methods of Payments: Store Cards </vt:lpstr>
      <vt:lpstr>Methods of Payments: Mobile Banking </vt:lpstr>
      <vt:lpstr>Methods of Payments: BACs </vt:lpstr>
      <vt:lpstr>Methods of Payments: CHAPS </vt:lpstr>
      <vt:lpstr>Putting your learning into practice…  </vt:lpstr>
      <vt:lpstr>Scenarios…</vt:lpstr>
      <vt:lpstr>PowerPoint Presentation</vt:lpstr>
      <vt:lpstr>Scenarios Answers…</vt:lpstr>
      <vt:lpstr>PowerPoint Presentation</vt:lpstr>
      <vt:lpstr>Why you completed this task.</vt:lpstr>
      <vt:lpstr>Useful Website </vt:lpstr>
      <vt:lpstr>Show You Know </vt:lpstr>
      <vt:lpstr>Join us 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A-Level Economics</dc:title>
  <dc:creator>Abdul Sattar</dc:creator>
  <cp:lastModifiedBy>Aaron</cp:lastModifiedBy>
  <cp:revision>26</cp:revision>
  <dcterms:created xsi:type="dcterms:W3CDTF">2021-06-23T11:14:10Z</dcterms:created>
  <dcterms:modified xsi:type="dcterms:W3CDTF">2022-08-24T12:45:58Z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0x0101003E273D1622F24145887D392C0C9EAECB</vt:lpwstr>
  </property>
</Properties>
</file>